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57" r:id="rId4"/>
    <p:sldId id="258" r:id="rId5"/>
    <p:sldId id="259" r:id="rId6"/>
    <p:sldId id="261" r:id="rId7"/>
    <p:sldId id="260" r:id="rId8"/>
    <p:sldId id="266" r:id="rId9"/>
    <p:sldId id="264"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33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82272-E0BF-400E-849A-16407B3F2101}" type="datetimeFigureOut">
              <a:rPr lang="en-US" smtClean="0"/>
              <a:t>2/25/2013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61B747-D3AB-44D6-AF9F-58D096B16861}" type="slidenum">
              <a:rPr lang="en-US" smtClean="0"/>
              <a:t>‹#›</a:t>
            </a:fld>
            <a:endParaRPr lang="en-US" dirty="0"/>
          </a:p>
        </p:txBody>
      </p:sp>
    </p:spTree>
    <p:extLst>
      <p:ext uri="{BB962C8B-B14F-4D97-AF65-F5344CB8AC3E}">
        <p14:creationId xmlns:p14="http://schemas.microsoft.com/office/powerpoint/2010/main" val="599814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61B747-D3AB-44D6-AF9F-58D096B16861}" type="slidenum">
              <a:rPr lang="en-US" smtClean="0"/>
              <a:t>4</a:t>
            </a:fld>
            <a:endParaRPr lang="en-US" dirty="0"/>
          </a:p>
        </p:txBody>
      </p:sp>
    </p:spTree>
    <p:extLst>
      <p:ext uri="{BB962C8B-B14F-4D97-AF65-F5344CB8AC3E}">
        <p14:creationId xmlns:p14="http://schemas.microsoft.com/office/powerpoint/2010/main" val="3370160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61B747-D3AB-44D6-AF9F-58D096B16861}" type="slidenum">
              <a:rPr lang="en-US" smtClean="0"/>
              <a:t>8</a:t>
            </a:fld>
            <a:endParaRPr lang="en-US" dirty="0"/>
          </a:p>
        </p:txBody>
      </p:sp>
    </p:spTree>
    <p:extLst>
      <p:ext uri="{BB962C8B-B14F-4D97-AF65-F5344CB8AC3E}">
        <p14:creationId xmlns:p14="http://schemas.microsoft.com/office/powerpoint/2010/main" val="486035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66B976-0F20-4C6C-8AD3-3BD47FF71915}" type="datetimeFigureOut">
              <a:rPr lang="en-US" smtClean="0"/>
              <a:t>2/25/2013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E48C1B-CB91-4C12-B413-FF19B6793369}" type="slidenum">
              <a:rPr lang="en-US" smtClean="0"/>
              <a:t>‹#›</a:t>
            </a:fld>
            <a:endParaRPr lang="en-US" dirty="0"/>
          </a:p>
        </p:txBody>
      </p:sp>
    </p:spTree>
    <p:extLst>
      <p:ext uri="{BB962C8B-B14F-4D97-AF65-F5344CB8AC3E}">
        <p14:creationId xmlns:p14="http://schemas.microsoft.com/office/powerpoint/2010/main" val="2107619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6B976-0F20-4C6C-8AD3-3BD47FF71915}" type="datetimeFigureOut">
              <a:rPr lang="en-US" smtClean="0"/>
              <a:t>2/25/2013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E48C1B-CB91-4C12-B413-FF19B6793369}" type="slidenum">
              <a:rPr lang="en-US" smtClean="0"/>
              <a:t>‹#›</a:t>
            </a:fld>
            <a:endParaRPr lang="en-US" dirty="0"/>
          </a:p>
        </p:txBody>
      </p:sp>
    </p:spTree>
    <p:extLst>
      <p:ext uri="{BB962C8B-B14F-4D97-AF65-F5344CB8AC3E}">
        <p14:creationId xmlns:p14="http://schemas.microsoft.com/office/powerpoint/2010/main" val="3239399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6B976-0F20-4C6C-8AD3-3BD47FF71915}" type="datetimeFigureOut">
              <a:rPr lang="en-US" smtClean="0"/>
              <a:t>2/25/2013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E48C1B-CB91-4C12-B413-FF19B6793369}" type="slidenum">
              <a:rPr lang="en-US" smtClean="0"/>
              <a:t>‹#›</a:t>
            </a:fld>
            <a:endParaRPr lang="en-US" dirty="0"/>
          </a:p>
        </p:txBody>
      </p:sp>
    </p:spTree>
    <p:extLst>
      <p:ext uri="{BB962C8B-B14F-4D97-AF65-F5344CB8AC3E}">
        <p14:creationId xmlns:p14="http://schemas.microsoft.com/office/powerpoint/2010/main" val="387633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6B976-0F20-4C6C-8AD3-3BD47FF71915}" type="datetimeFigureOut">
              <a:rPr lang="en-US" smtClean="0"/>
              <a:t>2/25/2013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E48C1B-CB91-4C12-B413-FF19B6793369}" type="slidenum">
              <a:rPr lang="en-US" smtClean="0"/>
              <a:t>‹#›</a:t>
            </a:fld>
            <a:endParaRPr lang="en-US" dirty="0"/>
          </a:p>
        </p:txBody>
      </p:sp>
    </p:spTree>
    <p:extLst>
      <p:ext uri="{BB962C8B-B14F-4D97-AF65-F5344CB8AC3E}">
        <p14:creationId xmlns:p14="http://schemas.microsoft.com/office/powerpoint/2010/main" val="3887496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66B976-0F20-4C6C-8AD3-3BD47FF71915}" type="datetimeFigureOut">
              <a:rPr lang="en-US" smtClean="0"/>
              <a:t>2/25/2013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E48C1B-CB91-4C12-B413-FF19B6793369}" type="slidenum">
              <a:rPr lang="en-US" smtClean="0"/>
              <a:t>‹#›</a:t>
            </a:fld>
            <a:endParaRPr lang="en-US" dirty="0"/>
          </a:p>
        </p:txBody>
      </p:sp>
    </p:spTree>
    <p:extLst>
      <p:ext uri="{BB962C8B-B14F-4D97-AF65-F5344CB8AC3E}">
        <p14:creationId xmlns:p14="http://schemas.microsoft.com/office/powerpoint/2010/main" val="2461526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66B976-0F20-4C6C-8AD3-3BD47FF71915}" type="datetimeFigureOut">
              <a:rPr lang="en-US" smtClean="0"/>
              <a:t>2/25/2013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E48C1B-CB91-4C12-B413-FF19B6793369}" type="slidenum">
              <a:rPr lang="en-US" smtClean="0"/>
              <a:t>‹#›</a:t>
            </a:fld>
            <a:endParaRPr lang="en-US" dirty="0"/>
          </a:p>
        </p:txBody>
      </p:sp>
    </p:spTree>
    <p:extLst>
      <p:ext uri="{BB962C8B-B14F-4D97-AF65-F5344CB8AC3E}">
        <p14:creationId xmlns:p14="http://schemas.microsoft.com/office/powerpoint/2010/main" val="422591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976-0F20-4C6C-8AD3-3BD47FF71915}" type="datetimeFigureOut">
              <a:rPr lang="en-US" smtClean="0"/>
              <a:t>2/25/2013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E48C1B-CB91-4C12-B413-FF19B6793369}" type="slidenum">
              <a:rPr lang="en-US" smtClean="0"/>
              <a:t>‹#›</a:t>
            </a:fld>
            <a:endParaRPr lang="en-US" dirty="0"/>
          </a:p>
        </p:txBody>
      </p:sp>
    </p:spTree>
    <p:extLst>
      <p:ext uri="{BB962C8B-B14F-4D97-AF65-F5344CB8AC3E}">
        <p14:creationId xmlns:p14="http://schemas.microsoft.com/office/powerpoint/2010/main" val="2940894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66B976-0F20-4C6C-8AD3-3BD47FF71915}" type="datetimeFigureOut">
              <a:rPr lang="en-US" smtClean="0"/>
              <a:t>2/25/2013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E48C1B-CB91-4C12-B413-FF19B6793369}" type="slidenum">
              <a:rPr lang="en-US" smtClean="0"/>
              <a:t>‹#›</a:t>
            </a:fld>
            <a:endParaRPr lang="en-US" dirty="0"/>
          </a:p>
        </p:txBody>
      </p:sp>
    </p:spTree>
    <p:extLst>
      <p:ext uri="{BB962C8B-B14F-4D97-AF65-F5344CB8AC3E}">
        <p14:creationId xmlns:p14="http://schemas.microsoft.com/office/powerpoint/2010/main" val="3104759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6B976-0F20-4C6C-8AD3-3BD47FF71915}" type="datetimeFigureOut">
              <a:rPr lang="en-US" smtClean="0"/>
              <a:t>2/25/2013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E48C1B-CB91-4C12-B413-FF19B6793369}" type="slidenum">
              <a:rPr lang="en-US" smtClean="0"/>
              <a:t>‹#›</a:t>
            </a:fld>
            <a:endParaRPr lang="en-US" dirty="0"/>
          </a:p>
        </p:txBody>
      </p:sp>
    </p:spTree>
    <p:extLst>
      <p:ext uri="{BB962C8B-B14F-4D97-AF65-F5344CB8AC3E}">
        <p14:creationId xmlns:p14="http://schemas.microsoft.com/office/powerpoint/2010/main" val="1836250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66B976-0F20-4C6C-8AD3-3BD47FF71915}" type="datetimeFigureOut">
              <a:rPr lang="en-US" smtClean="0"/>
              <a:t>2/25/2013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E48C1B-CB91-4C12-B413-FF19B6793369}" type="slidenum">
              <a:rPr lang="en-US" smtClean="0"/>
              <a:t>‹#›</a:t>
            </a:fld>
            <a:endParaRPr lang="en-US" dirty="0"/>
          </a:p>
        </p:txBody>
      </p:sp>
    </p:spTree>
    <p:extLst>
      <p:ext uri="{BB962C8B-B14F-4D97-AF65-F5344CB8AC3E}">
        <p14:creationId xmlns:p14="http://schemas.microsoft.com/office/powerpoint/2010/main" val="119129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66B976-0F20-4C6C-8AD3-3BD47FF71915}" type="datetimeFigureOut">
              <a:rPr lang="en-US" smtClean="0"/>
              <a:t>2/25/2013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E48C1B-CB91-4C12-B413-FF19B6793369}" type="slidenum">
              <a:rPr lang="en-US" smtClean="0"/>
              <a:t>‹#›</a:t>
            </a:fld>
            <a:endParaRPr lang="en-US" dirty="0"/>
          </a:p>
        </p:txBody>
      </p:sp>
    </p:spTree>
    <p:extLst>
      <p:ext uri="{BB962C8B-B14F-4D97-AF65-F5344CB8AC3E}">
        <p14:creationId xmlns:p14="http://schemas.microsoft.com/office/powerpoint/2010/main" val="87106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6B976-0F20-4C6C-8AD3-3BD47FF71915}" type="datetimeFigureOut">
              <a:rPr lang="en-US" smtClean="0"/>
              <a:t>2/25/2013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E48C1B-CB91-4C12-B413-FF19B6793369}" type="slidenum">
              <a:rPr lang="en-US" smtClean="0"/>
              <a:t>‹#›</a:t>
            </a:fld>
            <a:endParaRPr lang="en-US" dirty="0"/>
          </a:p>
        </p:txBody>
      </p:sp>
    </p:spTree>
    <p:extLst>
      <p:ext uri="{BB962C8B-B14F-4D97-AF65-F5344CB8AC3E}">
        <p14:creationId xmlns:p14="http://schemas.microsoft.com/office/powerpoint/2010/main" val="3181035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georgiaencyclopedia.org/nge/Article.jsp?id=h-3709"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www.georgiaencyclopedia.org/nge/Article.jsp?id=h-1019"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youtu.be/BvA0J_2ZpIQ" TargetMode="External"/><Relationship Id="rId2" Type="http://schemas.openxmlformats.org/officeDocument/2006/relationships/hyperlink" Target="http://www.britannica.com/EBchecked/topic/232210/Battle-of-Gettysburg" TargetMode="External"/><Relationship Id="rId1" Type="http://schemas.openxmlformats.org/officeDocument/2006/relationships/slideLayout" Target="../slideLayouts/slideLayout2.xml"/><Relationship Id="rId4" Type="http://schemas.openxmlformats.org/officeDocument/2006/relationships/hyperlink" Target="https://youtu.be/V4bM9geY0d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2288" y="4800600"/>
            <a:ext cx="6132512" cy="566738"/>
          </a:xfrm>
        </p:spPr>
        <p:txBody>
          <a:bodyPr/>
          <a:lstStyle/>
          <a:p>
            <a:r>
              <a:rPr lang="en-US" dirty="0" smtClean="0"/>
              <a:t>BATTLE                 WHERE/WHEN                OPPONENTS</a:t>
            </a:r>
            <a:endParaRPr lang="en-US" dirty="0"/>
          </a:p>
        </p:txBody>
      </p:sp>
      <p:sp>
        <p:nvSpPr>
          <p:cNvPr id="6" name="Text Placeholder 5"/>
          <p:cNvSpPr>
            <a:spLocks noGrp="1"/>
          </p:cNvSpPr>
          <p:nvPr>
            <p:ph type="body" sz="half" idx="2"/>
          </p:nvPr>
        </p:nvSpPr>
        <p:spPr>
          <a:xfrm>
            <a:off x="1524000" y="5410200"/>
            <a:ext cx="6858000" cy="685800"/>
          </a:xfrm>
        </p:spPr>
        <p:txBody>
          <a:bodyPr/>
          <a:lstStyle/>
          <a:p>
            <a:r>
              <a:rPr lang="en-US" sz="1800" dirty="0" smtClean="0"/>
              <a:t>   </a:t>
            </a:r>
            <a:r>
              <a:rPr lang="en-US" sz="1800" b="1" dirty="0" smtClean="0"/>
              <a:t> GETTYSBURG</a:t>
            </a:r>
            <a:r>
              <a:rPr lang="en-US" dirty="0" smtClean="0"/>
              <a:t>	</a:t>
            </a:r>
            <a:r>
              <a:rPr lang="en-US" b="1" dirty="0" smtClean="0"/>
              <a:t> </a:t>
            </a:r>
            <a:r>
              <a:rPr lang="en-US" sz="1600" b="1" dirty="0" smtClean="0"/>
              <a:t> </a:t>
            </a:r>
            <a:r>
              <a:rPr lang="en-US" sz="1800" b="1" dirty="0" smtClean="0"/>
              <a:t>PENNYSYLVANIA/1863   </a:t>
            </a:r>
            <a:r>
              <a:rPr lang="en-US" sz="1600" b="1" dirty="0" smtClean="0"/>
              <a:t>        UNION</a:t>
            </a:r>
            <a:r>
              <a:rPr lang="en-US" sz="1800" dirty="0" smtClean="0"/>
              <a:t>/</a:t>
            </a:r>
            <a:r>
              <a:rPr lang="en-US" sz="1800" b="1" dirty="0" smtClean="0"/>
              <a:t>CONFEDERAC</a:t>
            </a:r>
            <a:r>
              <a:rPr lang="en-US" sz="1800" dirty="0" smtClean="0"/>
              <a:t>Y</a:t>
            </a:r>
            <a:endParaRPr lang="en-US" sz="1800" dirty="0"/>
          </a:p>
        </p:txBody>
      </p:sp>
      <p:pic>
        <p:nvPicPr>
          <p:cNvPr id="9" name="Picture Placeholder 8"/>
          <p:cNvPicPr>
            <a:picLocks noGrp="1" noChangeAspect="1"/>
          </p:cNvPicPr>
          <p:nvPr>
            <p:ph type="pic" idx="1"/>
          </p:nvPr>
        </p:nvPicPr>
        <p:blipFill>
          <a:blip r:embed="rId2">
            <a:extLst>
              <a:ext uri="{28A0092B-C50C-407E-A947-70E740481C1C}">
                <a14:useLocalDpi xmlns:a14="http://schemas.microsoft.com/office/drawing/2010/main" val="0"/>
              </a:ext>
            </a:extLst>
          </a:blip>
          <a:srcRect l="4601" r="4601"/>
          <a:stretch>
            <a:fillRect/>
          </a:stretch>
        </p:blipFill>
        <p:spPr>
          <a:xfrm>
            <a:off x="1828800" y="685800"/>
            <a:ext cx="5943600" cy="4114800"/>
          </a:xfrm>
        </p:spPr>
      </p:pic>
    </p:spTree>
    <p:extLst>
      <p:ext uri="{BB962C8B-B14F-4D97-AF65-F5344CB8AC3E}">
        <p14:creationId xmlns:p14="http://schemas.microsoft.com/office/powerpoint/2010/main" val="2482470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Answer the following question?</a:t>
            </a:r>
            <a:endParaRPr lang="en-US" dirty="0"/>
          </a:p>
        </p:txBody>
      </p:sp>
      <p:sp>
        <p:nvSpPr>
          <p:cNvPr id="3" name="Content Placeholder 2"/>
          <p:cNvSpPr>
            <a:spLocks noGrp="1"/>
          </p:cNvSpPr>
          <p:nvPr>
            <p:ph idx="1"/>
          </p:nvPr>
        </p:nvSpPr>
        <p:spPr/>
        <p:txBody>
          <a:bodyPr/>
          <a:lstStyle/>
          <a:p>
            <a:r>
              <a:rPr lang="en-US" dirty="0" smtClean="0"/>
              <a:t>How could the Confederacy have maintained slavery and avoid the Battle of Gettysburg?</a:t>
            </a:r>
            <a:endParaRPr lang="en-US" dirty="0"/>
          </a:p>
        </p:txBody>
      </p:sp>
    </p:spTree>
    <p:extLst>
      <p:ext uri="{BB962C8B-B14F-4D97-AF65-F5344CB8AC3E}">
        <p14:creationId xmlns:p14="http://schemas.microsoft.com/office/powerpoint/2010/main" val="1066144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600" dirty="0" smtClean="0"/>
              <a:t>Who gave the Orders </a:t>
            </a:r>
            <a:br>
              <a:rPr lang="en-US" sz="3600" dirty="0" smtClean="0"/>
            </a:br>
            <a:r>
              <a:rPr lang="en-US" sz="3600" dirty="0" smtClean="0"/>
              <a:t>Battle of Gettysburg</a:t>
            </a:r>
            <a:endParaRPr lang="en-US" sz="3600" dirty="0"/>
          </a:p>
        </p:txBody>
      </p:sp>
      <p:sp>
        <p:nvSpPr>
          <p:cNvPr id="4" name="Text Placeholder 3"/>
          <p:cNvSpPr>
            <a:spLocks noGrp="1"/>
          </p:cNvSpPr>
          <p:nvPr>
            <p:ph type="body" idx="1"/>
          </p:nvPr>
        </p:nvSpPr>
        <p:spPr/>
        <p:txBody>
          <a:bodyPr>
            <a:normAutofit fontScale="92500" lnSpcReduction="10000"/>
          </a:bodyPr>
          <a:lstStyle/>
          <a:p>
            <a:r>
              <a:rPr lang="en-US" sz="1800" dirty="0" smtClean="0"/>
              <a:t>Confederate Army</a:t>
            </a:r>
          </a:p>
          <a:p>
            <a:r>
              <a:rPr lang="en-US" sz="1800" dirty="0" smtClean="0"/>
              <a:t>General Robert E. Lee</a:t>
            </a:r>
            <a:endParaRPr lang="en-US" sz="1800"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3400" y="2209800"/>
            <a:ext cx="3044031" cy="3657600"/>
          </a:xfrm>
        </p:spPr>
      </p:pic>
      <p:sp>
        <p:nvSpPr>
          <p:cNvPr id="6" name="Text Placeholder 5"/>
          <p:cNvSpPr>
            <a:spLocks noGrp="1"/>
          </p:cNvSpPr>
          <p:nvPr>
            <p:ph type="body" sz="quarter" idx="3"/>
          </p:nvPr>
        </p:nvSpPr>
        <p:spPr>
          <a:xfrm>
            <a:off x="5029200" y="1535113"/>
            <a:ext cx="3657600" cy="674687"/>
          </a:xfrm>
        </p:spPr>
        <p:txBody>
          <a:bodyPr>
            <a:noAutofit/>
          </a:bodyPr>
          <a:lstStyle/>
          <a:p>
            <a:r>
              <a:rPr lang="en-US" sz="1800" dirty="0" smtClean="0"/>
              <a:t>Union Forces</a:t>
            </a:r>
          </a:p>
          <a:p>
            <a:r>
              <a:rPr lang="en-US" sz="1800" dirty="0" smtClean="0"/>
              <a:t>Major General George G. Meade</a:t>
            </a:r>
            <a:endParaRPr lang="en-US" sz="1800" dirty="0"/>
          </a:p>
        </p:txBody>
      </p:sp>
      <p:pic>
        <p:nvPicPr>
          <p:cNvPr id="9" name="Content Placeholder 8"/>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029200" y="2362199"/>
            <a:ext cx="3226416" cy="3763963"/>
          </a:xfrm>
        </p:spPr>
      </p:pic>
    </p:spTree>
    <p:extLst>
      <p:ext uri="{BB962C8B-B14F-4D97-AF65-F5344CB8AC3E}">
        <p14:creationId xmlns:p14="http://schemas.microsoft.com/office/powerpoint/2010/main" val="2486916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3008313" cy="1282700"/>
          </a:xfrm>
        </p:spPr>
        <p:txBody>
          <a:bodyPr>
            <a:normAutofit/>
          </a:bodyPr>
          <a:lstStyle/>
          <a:p>
            <a:r>
              <a:rPr lang="en-US" sz="2400" dirty="0" smtClean="0"/>
              <a:t>Important Facts about  The Battle Of Gettysburg </a:t>
            </a:r>
            <a:endParaRPr lang="en-US" sz="24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7600" y="1066800"/>
            <a:ext cx="5111750" cy="5029200"/>
          </a:xfrm>
        </p:spPr>
      </p:pic>
      <p:sp>
        <p:nvSpPr>
          <p:cNvPr id="4" name="Text Placeholder 3"/>
          <p:cNvSpPr>
            <a:spLocks noGrp="1"/>
          </p:cNvSpPr>
          <p:nvPr>
            <p:ph type="body" sz="half" idx="2"/>
          </p:nvPr>
        </p:nvSpPr>
        <p:spPr/>
        <p:txBody>
          <a:bodyPr>
            <a:noAutofit/>
          </a:bodyPr>
          <a:lstStyle/>
          <a:p>
            <a:pPr marL="285750" indent="-285750">
              <a:buFont typeface="Wingdings" pitchFamily="2" charset="2"/>
              <a:buChar char="v"/>
            </a:pPr>
            <a:r>
              <a:rPr lang="en-US" sz="1800" dirty="0" smtClean="0"/>
              <a:t>The Battle of Gettysburg was fought in Pennsylvania between Union and Confederate solders.</a:t>
            </a:r>
          </a:p>
          <a:p>
            <a:pPr marL="285750" indent="-285750">
              <a:buFont typeface="Wingdings" pitchFamily="2" charset="2"/>
              <a:buChar char="v"/>
            </a:pPr>
            <a:endParaRPr lang="en-US" sz="1800" dirty="0"/>
          </a:p>
          <a:p>
            <a:pPr marL="285750" indent="-285750">
              <a:buFont typeface="Wingdings" pitchFamily="2" charset="2"/>
              <a:buChar char="v"/>
            </a:pPr>
            <a:r>
              <a:rPr lang="en-US" sz="1800" dirty="0" smtClean="0"/>
              <a:t>It is considered  the greatest </a:t>
            </a:r>
            <a:r>
              <a:rPr lang="en-US" sz="1800" dirty="0"/>
              <a:t>battle of the American Civil </a:t>
            </a:r>
            <a:r>
              <a:rPr lang="en-US" sz="1800" dirty="0" smtClean="0"/>
              <a:t>War.  </a:t>
            </a:r>
            <a:endParaRPr lang="en-US" sz="1800" dirty="0"/>
          </a:p>
          <a:p>
            <a:pPr marL="285750" indent="-285750">
              <a:buFont typeface="Wingdings" pitchFamily="2" charset="2"/>
              <a:buChar char="v"/>
            </a:pPr>
            <a:endParaRPr lang="en-US" sz="1800" dirty="0" smtClean="0"/>
          </a:p>
          <a:p>
            <a:pPr marL="285750" indent="-285750">
              <a:buFont typeface="Wingdings" pitchFamily="2" charset="2"/>
              <a:buChar char="v"/>
            </a:pPr>
            <a:r>
              <a:rPr lang="en-US" sz="1800" dirty="0" smtClean="0"/>
              <a:t>The Battle of Gettysburg marks </a:t>
            </a:r>
            <a:r>
              <a:rPr lang="en-US" sz="1800" dirty="0"/>
              <a:t>the northernmost advance of the Confederate forces and is considered the war's turning point. </a:t>
            </a:r>
            <a:endParaRPr lang="en-US" sz="1800" dirty="0" smtClean="0"/>
          </a:p>
          <a:p>
            <a:pPr marL="285750" indent="-285750">
              <a:buFont typeface="Wingdings" pitchFamily="2" charset="2"/>
              <a:buChar char="v"/>
            </a:pPr>
            <a:endParaRPr lang="en-US" sz="1800" dirty="0" smtClean="0"/>
          </a:p>
          <a:p>
            <a:r>
              <a:rPr lang="en-US" sz="1600" dirty="0"/>
              <a:t> </a:t>
            </a:r>
          </a:p>
          <a:p>
            <a:r>
              <a:rPr lang="en-US" sz="1600" dirty="0" smtClean="0"/>
              <a:t> </a:t>
            </a:r>
            <a:endParaRPr lang="en-US" sz="1600" dirty="0"/>
          </a:p>
        </p:txBody>
      </p:sp>
    </p:spTree>
    <p:extLst>
      <p:ext uri="{BB962C8B-B14F-4D97-AF65-F5344CB8AC3E}">
        <p14:creationId xmlns:p14="http://schemas.microsoft.com/office/powerpoint/2010/main" val="3254242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Important Facts continued</a:t>
            </a:r>
            <a:r>
              <a:rPr lang="en-US" dirty="0" smtClean="0"/>
              <a:t>……</a:t>
            </a:r>
            <a:endParaRPr lang="en-US"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81400" y="381000"/>
            <a:ext cx="5111750" cy="5562600"/>
          </a:xfrm>
        </p:spPr>
      </p:pic>
      <p:sp>
        <p:nvSpPr>
          <p:cNvPr id="4" name="Text Placeholder 3"/>
          <p:cNvSpPr>
            <a:spLocks noGrp="1"/>
          </p:cNvSpPr>
          <p:nvPr>
            <p:ph type="body" sz="half" idx="2"/>
          </p:nvPr>
        </p:nvSpPr>
        <p:spPr>
          <a:xfrm>
            <a:off x="457200" y="1524000"/>
            <a:ext cx="3008313" cy="4691063"/>
          </a:xfrm>
        </p:spPr>
        <p:txBody>
          <a:bodyPr>
            <a:normAutofit fontScale="85000" lnSpcReduction="10000"/>
          </a:bodyPr>
          <a:lstStyle/>
          <a:p>
            <a:endParaRPr lang="en-US" sz="1600" dirty="0" smtClean="0"/>
          </a:p>
          <a:p>
            <a:pPr marL="342900" indent="-342900">
              <a:buFont typeface="Wingdings" pitchFamily="2" charset="2"/>
              <a:buChar char="v"/>
            </a:pPr>
            <a:r>
              <a:rPr lang="en-US" sz="1900" dirty="0" smtClean="0"/>
              <a:t>Three days of fighting ended in the failure of the Confederate army, led by General Robert E. Lee, to invade the North. </a:t>
            </a:r>
          </a:p>
          <a:p>
            <a:pPr marL="342900" indent="-342900">
              <a:buFont typeface="Wingdings" pitchFamily="2" charset="2"/>
              <a:buChar char="v"/>
            </a:pPr>
            <a:endParaRPr lang="en-US" sz="1900" dirty="0" smtClean="0"/>
          </a:p>
          <a:p>
            <a:pPr marL="342900" indent="-342900">
              <a:buFont typeface="Wingdings" pitchFamily="2" charset="2"/>
              <a:buChar char="v"/>
            </a:pPr>
            <a:r>
              <a:rPr lang="en-US" sz="1900" dirty="0" smtClean="0"/>
              <a:t>Even though the Confederates outnumbered the Union forces , they were quickly cut down by enemy fire and only 150 out of 15,000  Confederate Soldier reached  the Union lines.</a:t>
            </a:r>
          </a:p>
          <a:p>
            <a:pPr marL="342900" indent="-342900">
              <a:buFont typeface="Wingdings" pitchFamily="2" charset="2"/>
              <a:buChar char="v"/>
            </a:pPr>
            <a:endParaRPr lang="en-US" sz="1900" dirty="0"/>
          </a:p>
          <a:p>
            <a:pPr marL="342900" indent="-342900">
              <a:buFont typeface="Wingdings" pitchFamily="2" charset="2"/>
              <a:buChar char="v"/>
            </a:pPr>
            <a:r>
              <a:rPr lang="en-US" sz="1900" dirty="0" smtClean="0"/>
              <a:t>This decisive victory for the North was the beginning of the end of the Confederacy.</a:t>
            </a:r>
          </a:p>
          <a:p>
            <a:pPr marL="342900" indent="-342900">
              <a:buFont typeface="Wingdings" pitchFamily="2" charset="2"/>
              <a:buChar char="v"/>
            </a:pPr>
            <a:endParaRPr lang="en-US" sz="1900" dirty="0"/>
          </a:p>
          <a:p>
            <a:endParaRPr lang="en-US" dirty="0"/>
          </a:p>
        </p:txBody>
      </p:sp>
    </p:spTree>
    <p:extLst>
      <p:ext uri="{BB962C8B-B14F-4D97-AF65-F5344CB8AC3E}">
        <p14:creationId xmlns:p14="http://schemas.microsoft.com/office/powerpoint/2010/main" val="2181053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Casualties</a:t>
            </a:r>
            <a:endParaRPr lang="en-US" sz="24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22675" y="1002506"/>
            <a:ext cx="5016500" cy="4394200"/>
          </a:xfrm>
        </p:spPr>
      </p:pic>
      <p:sp>
        <p:nvSpPr>
          <p:cNvPr id="4" name="Text Placeholder 3"/>
          <p:cNvSpPr>
            <a:spLocks noGrp="1"/>
          </p:cNvSpPr>
          <p:nvPr>
            <p:ph type="body" sz="half" idx="2"/>
          </p:nvPr>
        </p:nvSpPr>
        <p:spPr/>
        <p:txBody>
          <a:bodyPr>
            <a:normAutofit/>
          </a:bodyPr>
          <a:lstStyle/>
          <a:p>
            <a:pPr marL="342900" indent="-342900">
              <a:buFont typeface="Wingdings" pitchFamily="2" charset="2"/>
              <a:buChar char="v"/>
            </a:pPr>
            <a:r>
              <a:rPr lang="en-US" sz="2000" dirty="0" smtClean="0"/>
              <a:t>There were more casualties in the Battle of Gettysburg than in other battles.</a:t>
            </a:r>
          </a:p>
          <a:p>
            <a:pPr marL="342900" indent="-342900">
              <a:buFont typeface="Wingdings" pitchFamily="2" charset="2"/>
              <a:buChar char="v"/>
            </a:pPr>
            <a:endParaRPr lang="en-US" sz="2000" dirty="0"/>
          </a:p>
          <a:p>
            <a:pPr marL="342900" indent="-342900">
              <a:buFont typeface="Wingdings" pitchFamily="2" charset="2"/>
              <a:buChar char="v"/>
            </a:pPr>
            <a:r>
              <a:rPr lang="en-US" sz="2000" dirty="0" smtClean="0"/>
              <a:t>Nearly 27,000  Confederate Soldiers were killed , wounded or missing in action at the Battle of Gettysburg.</a:t>
            </a:r>
          </a:p>
          <a:p>
            <a:pPr marL="342900" indent="-342900">
              <a:buFont typeface="Wingdings" pitchFamily="2" charset="2"/>
              <a:buChar char="v"/>
            </a:pPr>
            <a:endParaRPr lang="en-US" sz="2000" dirty="0"/>
          </a:p>
        </p:txBody>
      </p:sp>
    </p:spTree>
    <p:extLst>
      <p:ext uri="{BB962C8B-B14F-4D97-AF65-F5344CB8AC3E}">
        <p14:creationId xmlns:p14="http://schemas.microsoft.com/office/powerpoint/2010/main" val="1046698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Gettysburg Address</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3400" y="1600200"/>
            <a:ext cx="4038600" cy="4572000"/>
          </a:xfrm>
        </p:spPr>
      </p:pic>
      <p:sp>
        <p:nvSpPr>
          <p:cNvPr id="4" name="Content Placeholder 3"/>
          <p:cNvSpPr>
            <a:spLocks noGrp="1"/>
          </p:cNvSpPr>
          <p:nvPr>
            <p:ph sz="half" idx="2"/>
          </p:nvPr>
        </p:nvSpPr>
        <p:spPr>
          <a:xfrm>
            <a:off x="4648200" y="1600200"/>
            <a:ext cx="4038600" cy="4525963"/>
          </a:xfrm>
        </p:spPr>
        <p:txBody>
          <a:bodyPr>
            <a:noAutofit/>
          </a:bodyPr>
          <a:lstStyle/>
          <a:p>
            <a:r>
              <a:rPr lang="en-US" sz="1200" dirty="0">
                <a:latin typeface="Bradley Hand ITC" pitchFamily="66" charset="0"/>
              </a:rPr>
              <a:t>"Fourscore and seven years ago our fathers brought forth on this continent a new nation, conceived in liberty and dedicated to the proposition that all men are created equal. Now we are engaged in a great civil war, testing whether that nation or any nation so conceived and so dedicated can long endure. We are met on a great battlefield of that war. We have come to dedicate a portion of that field as a final resting-place for those who here gave their lives that that nation might live. It is altogether fitting and proper that we should do this. But in a larger sense, we cannot dedicate, we cannot consecrate, we cannot hallow this ground. The brave men, living and dead who struggled here have consecrated it far above our poor power to add or detract. The world will little note nor long remember what we say here, but it can never forget what they did here. It is for us the living rather to be dedicated here to the unfinished work which they who fought here have thus far so nobly advanced. It is rather for us to be here dedicated to the great task remaining before us--that from these honored dead we take increased devotion to that cause for which they gave the last full measure of devotion--that we here highly resolve that these dead shall not have died in vain, that this nation under God shall have a new birth of freedom, and that government of the people, by the people, for the people shall not perish from the earth." </a:t>
            </a:r>
          </a:p>
          <a:p>
            <a:r>
              <a:rPr lang="en-US" sz="1200" dirty="0">
                <a:latin typeface="Bradley Hand ITC" pitchFamily="66" charset="0"/>
              </a:rPr>
              <a:t> </a:t>
            </a:r>
          </a:p>
        </p:txBody>
      </p:sp>
    </p:spTree>
    <p:extLst>
      <p:ext uri="{BB962C8B-B14F-4D97-AF65-F5344CB8AC3E}">
        <p14:creationId xmlns:p14="http://schemas.microsoft.com/office/powerpoint/2010/main" val="2457236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dirty="0" smtClean="0"/>
              <a:t>Autographed Manuscript  of Gettysburg Address &amp; Dedication Ceremony</a:t>
            </a:r>
            <a:endParaRPr lang="en-US" sz="3200" dirty="0"/>
          </a:p>
        </p:txBody>
      </p:sp>
      <p:sp>
        <p:nvSpPr>
          <p:cNvPr id="7" name="Text Placeholder 6"/>
          <p:cNvSpPr>
            <a:spLocks noGrp="1"/>
          </p:cNvSpPr>
          <p:nvPr>
            <p:ph type="body" idx="1"/>
          </p:nvPr>
        </p:nvSpPr>
        <p:spPr>
          <a:xfrm>
            <a:off x="381000" y="1524000"/>
            <a:ext cx="4040188" cy="838200"/>
          </a:xfrm>
        </p:spPr>
        <p:txBody>
          <a:bodyPr>
            <a:normAutofit fontScale="77500" lnSpcReduction="20000"/>
          </a:bodyPr>
          <a:lstStyle/>
          <a:p>
            <a:r>
              <a:rPr lang="en-US" dirty="0" smtClean="0"/>
              <a:t>Copy of Gettysburg Address</a:t>
            </a:r>
          </a:p>
          <a:p>
            <a:r>
              <a:rPr lang="en-US" dirty="0" smtClean="0"/>
              <a:t>Signed by President Abraham Lincoln</a:t>
            </a:r>
            <a:endParaRPr lang="en-US" dirty="0"/>
          </a:p>
        </p:txBody>
      </p:sp>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9600" y="2514600"/>
            <a:ext cx="3581400" cy="3429000"/>
          </a:xfrm>
        </p:spPr>
      </p:pic>
      <p:sp>
        <p:nvSpPr>
          <p:cNvPr id="9" name="Text Placeholder 8"/>
          <p:cNvSpPr>
            <a:spLocks noGrp="1"/>
          </p:cNvSpPr>
          <p:nvPr>
            <p:ph type="body" sz="quarter" idx="3"/>
          </p:nvPr>
        </p:nvSpPr>
        <p:spPr>
          <a:xfrm>
            <a:off x="4876800" y="1535112"/>
            <a:ext cx="3810000" cy="903287"/>
          </a:xfrm>
        </p:spPr>
        <p:txBody>
          <a:bodyPr>
            <a:noAutofit/>
          </a:bodyPr>
          <a:lstStyle/>
          <a:p>
            <a:r>
              <a:rPr lang="en-US" sz="1900" dirty="0" smtClean="0"/>
              <a:t> Dedication  ceremony at        </a:t>
            </a:r>
            <a:r>
              <a:rPr lang="en-US" sz="1900" dirty="0"/>
              <a:t> </a:t>
            </a:r>
            <a:r>
              <a:rPr lang="en-US" sz="1900" dirty="0" smtClean="0"/>
              <a:t>        Gettysburg battlefield.</a:t>
            </a:r>
            <a:endParaRPr lang="en-US" sz="1900" dirty="0"/>
          </a:p>
        </p:txBody>
      </p:sp>
      <p:pic>
        <p:nvPicPr>
          <p:cNvPr id="12" name="Content Placeholder 11"/>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953000" y="2514600"/>
            <a:ext cx="3048000" cy="3352800"/>
          </a:xfrm>
        </p:spPr>
      </p:pic>
    </p:spTree>
    <p:extLst>
      <p:ext uri="{BB962C8B-B14F-4D97-AF65-F5344CB8AC3E}">
        <p14:creationId xmlns:p14="http://schemas.microsoft.com/office/powerpoint/2010/main" val="2324741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What impact did the Civil War have on  the State of Georgia</a:t>
            </a:r>
            <a:endParaRPr lang="en-US" sz="3200" dirty="0"/>
          </a:p>
        </p:txBody>
      </p:sp>
      <p:sp>
        <p:nvSpPr>
          <p:cNvPr id="3" name="Content Placeholder 2"/>
          <p:cNvSpPr>
            <a:spLocks noGrp="1"/>
          </p:cNvSpPr>
          <p:nvPr>
            <p:ph sz="half" idx="1"/>
          </p:nvPr>
        </p:nvSpPr>
        <p:spPr/>
        <p:txBody>
          <a:bodyPr>
            <a:normAutofit fontScale="77500" lnSpcReduction="20000"/>
          </a:bodyPr>
          <a:lstStyle/>
          <a:p>
            <a:r>
              <a:rPr lang="en-US" dirty="0" smtClean="0"/>
              <a:t>More than 30 battles were fought in Georgia. </a:t>
            </a:r>
          </a:p>
          <a:p>
            <a:endParaRPr lang="en-US" dirty="0"/>
          </a:p>
          <a:p>
            <a:r>
              <a:rPr lang="en-US" dirty="0" smtClean="0"/>
              <a:t>Estimated cost 2.5 million dollars a day.</a:t>
            </a:r>
          </a:p>
          <a:p>
            <a:endParaRPr lang="en-US" dirty="0" smtClean="0"/>
          </a:p>
          <a:p>
            <a:r>
              <a:rPr lang="en-US" dirty="0" smtClean="0"/>
              <a:t>Georgia’s  </a:t>
            </a:r>
            <a:r>
              <a:rPr lang="en-US" dirty="0"/>
              <a:t>Confederate governor Joseph Brown left behind a war-ravaged state, of civil disorder and chaos.</a:t>
            </a:r>
          </a:p>
          <a:p>
            <a:endParaRPr lang="en-US" dirty="0" smtClean="0"/>
          </a:p>
          <a:p>
            <a:r>
              <a:rPr lang="en-US" dirty="0"/>
              <a:t>Georgia underwent Reconstruction from 1865, when the </a:t>
            </a:r>
            <a:r>
              <a:rPr lang="en-US" dirty="0">
                <a:hlinkClick r:id="rId3" action="ppaction://hlinkfile"/>
              </a:rPr>
              <a:t>Civil War</a:t>
            </a:r>
            <a:r>
              <a:rPr lang="en-US" dirty="0"/>
              <a:t> (1861-65) ended, until 1871,</a:t>
            </a:r>
          </a:p>
          <a:p>
            <a:endParaRPr lang="en-US" dirty="0" smtClean="0"/>
          </a:p>
          <a:p>
            <a:endParaRPr lang="en-US" dirty="0"/>
          </a:p>
        </p:txBody>
      </p:sp>
      <p:sp>
        <p:nvSpPr>
          <p:cNvPr id="4" name="Content Placeholder 3"/>
          <p:cNvSpPr>
            <a:spLocks noGrp="1"/>
          </p:cNvSpPr>
          <p:nvPr>
            <p:ph sz="half" idx="2"/>
          </p:nvPr>
        </p:nvSpPr>
        <p:spPr>
          <a:xfrm>
            <a:off x="4648200" y="1371600"/>
            <a:ext cx="4038600" cy="4525963"/>
          </a:xfrm>
        </p:spPr>
        <p:txBody>
          <a:bodyPr>
            <a:normAutofit fontScale="77500" lnSpcReduction="20000"/>
          </a:bodyPr>
          <a:lstStyle/>
          <a:p>
            <a:pPr marL="0" indent="0">
              <a:buNone/>
            </a:pPr>
            <a:endParaRPr lang="en-US" dirty="0"/>
          </a:p>
          <a:p>
            <a:r>
              <a:rPr lang="en-US" dirty="0" smtClean="0"/>
              <a:t>Reconstruction </a:t>
            </a:r>
            <a:r>
              <a:rPr lang="en-US" dirty="0"/>
              <a:t>transformed the state politically, socially, and economically. </a:t>
            </a:r>
            <a:endParaRPr lang="en-US" dirty="0" smtClean="0"/>
          </a:p>
          <a:p>
            <a:endParaRPr lang="en-US" dirty="0"/>
          </a:p>
          <a:p>
            <a:r>
              <a:rPr lang="en-US" dirty="0"/>
              <a:t>40,000 Georgians who had been killed or permanently dispersed by the conflict. </a:t>
            </a:r>
            <a:endParaRPr lang="en-US" dirty="0" smtClean="0"/>
          </a:p>
          <a:p>
            <a:endParaRPr lang="en-US" dirty="0"/>
          </a:p>
          <a:p>
            <a:r>
              <a:rPr lang="en-US" dirty="0" smtClean="0"/>
              <a:t>460,000 </a:t>
            </a:r>
            <a:r>
              <a:rPr lang="en-US" dirty="0"/>
              <a:t>newly freed </a:t>
            </a:r>
            <a:r>
              <a:rPr lang="en-US" dirty="0">
                <a:hlinkClick r:id="rId4" action="ppaction://hlinkfile"/>
              </a:rPr>
              <a:t>slaves</a:t>
            </a:r>
            <a:r>
              <a:rPr lang="en-US" dirty="0"/>
              <a:t>, confronted a new world with hope and </a:t>
            </a:r>
            <a:r>
              <a:rPr lang="en-US" dirty="0" smtClean="0"/>
              <a:t>uncertainty.</a:t>
            </a:r>
            <a:endParaRPr lang="en-US" dirty="0"/>
          </a:p>
        </p:txBody>
      </p:sp>
    </p:spTree>
    <p:extLst>
      <p:ext uri="{BB962C8B-B14F-4D97-AF65-F5344CB8AC3E}">
        <p14:creationId xmlns:p14="http://schemas.microsoft.com/office/powerpoint/2010/main" val="613571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Content Placeholder 2"/>
          <p:cNvSpPr>
            <a:spLocks noGrp="1"/>
          </p:cNvSpPr>
          <p:nvPr>
            <p:ph idx="1"/>
          </p:nvPr>
        </p:nvSpPr>
        <p:spPr/>
        <p:txBody>
          <a:bodyPr/>
          <a:lstStyle/>
          <a:p>
            <a:r>
              <a:rPr lang="en-US" u="sng" dirty="0">
                <a:hlinkClick r:id="rId2"/>
              </a:rPr>
              <a:t>http://</a:t>
            </a:r>
            <a:r>
              <a:rPr lang="en-US" u="sng" dirty="0" smtClean="0">
                <a:hlinkClick r:id="rId2"/>
              </a:rPr>
              <a:t>www.britannica.com/EBchecked/topic/232210/Battle-of-Gettysburg</a:t>
            </a:r>
            <a:endParaRPr lang="en-US" u="sng" dirty="0" smtClean="0"/>
          </a:p>
          <a:p>
            <a:endParaRPr lang="en-US" u="sng" dirty="0"/>
          </a:p>
          <a:p>
            <a:r>
              <a:rPr lang="en-US" u="sng" dirty="0" smtClean="0">
                <a:hlinkClick r:id="rId3"/>
              </a:rPr>
              <a:t>https://</a:t>
            </a:r>
            <a:r>
              <a:rPr lang="en-US" u="sng" dirty="0">
                <a:hlinkClick r:id="rId3"/>
              </a:rPr>
              <a:t>youtu.be/BvA0J_2ZpIQ</a:t>
            </a:r>
            <a:endParaRPr lang="en-US" dirty="0"/>
          </a:p>
          <a:p>
            <a:endParaRPr lang="en-US" dirty="0"/>
          </a:p>
          <a:p>
            <a:r>
              <a:rPr lang="en-US" u="sng" dirty="0" smtClean="0">
                <a:hlinkClick r:id="rId4"/>
              </a:rPr>
              <a:t>https://</a:t>
            </a:r>
            <a:r>
              <a:rPr lang="en-US" u="sng" dirty="0">
                <a:hlinkClick r:id="rId4"/>
              </a:rPr>
              <a:t>youtu.be/V4bM9geY0do</a:t>
            </a:r>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610274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2078</TotalTime>
  <Words>635</Words>
  <Application>Microsoft Office PowerPoint</Application>
  <PresentationFormat>On-screen Show (4:3)</PresentationFormat>
  <Paragraphs>60</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BATTLE                 WHERE/WHEN                OPPONENTS</vt:lpstr>
      <vt:lpstr>Who gave the Orders  Battle of Gettysburg</vt:lpstr>
      <vt:lpstr>Important Facts about  The Battle Of Gettysburg </vt:lpstr>
      <vt:lpstr>Important Facts continued……</vt:lpstr>
      <vt:lpstr>Casualties</vt:lpstr>
      <vt:lpstr>Gettysburg Address</vt:lpstr>
      <vt:lpstr>Autographed Manuscript  of Gettysburg Address &amp; Dedication Ceremony</vt:lpstr>
      <vt:lpstr>What impact did the Civil War have on  the State of Georgia</vt:lpstr>
      <vt:lpstr>Videos</vt:lpstr>
      <vt:lpstr>Answer the following question?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BATTLE                 WHERE/WHEN         OPPONENTS</dc:title>
  <dc:creator>Camp</dc:creator>
  <cp:lastModifiedBy>Kali Gatlin</cp:lastModifiedBy>
  <cp:revision>36</cp:revision>
  <cp:lastPrinted>2012-02-15T01:31:00Z</cp:lastPrinted>
  <dcterms:created xsi:type="dcterms:W3CDTF">2012-02-13T18:53:55Z</dcterms:created>
  <dcterms:modified xsi:type="dcterms:W3CDTF">2013-02-25T17:42:56Z</dcterms:modified>
</cp:coreProperties>
</file>