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1" r:id="rId4"/>
    <p:sldId id="270" r:id="rId5"/>
    <p:sldId id="256" r:id="rId6"/>
    <p:sldId id="257" r:id="rId7"/>
    <p:sldId id="266" r:id="rId8"/>
    <p:sldId id="259" r:id="rId9"/>
    <p:sldId id="260" r:id="rId10"/>
    <p:sldId id="258" r:id="rId11"/>
    <p:sldId id="268" r:id="rId12"/>
    <p:sldId id="261" r:id="rId13"/>
    <p:sldId id="262"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F9C82-D8DC-47D1-8176-E6697A5BA447}"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0168-93B4-419F-A468-0EB88E4154B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9C82-D8DC-47D1-8176-E6697A5BA447}" type="datetimeFigureOut">
              <a:rPr lang="en-US" smtClean="0"/>
              <a:pPr/>
              <a:t>2/13/2013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90168-93B4-419F-A468-0EB88E415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civilwar/war/proclamation.html" TargetMode="External"/><Relationship Id="rId2" Type="http://schemas.openxmlformats.org/officeDocument/2006/relationships/hyperlink" Target="http://www.pbs.org/civilwar/film/video.html"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Election of 1860 and Alexander Stephens</a:t>
            </a:r>
            <a:endParaRPr lang="en-US" dirty="0"/>
          </a:p>
        </p:txBody>
      </p:sp>
      <p:sp>
        <p:nvSpPr>
          <p:cNvPr id="3" name="Content Placeholder 2"/>
          <p:cNvSpPr>
            <a:spLocks noGrp="1"/>
          </p:cNvSpPr>
          <p:nvPr>
            <p:ph idx="1"/>
          </p:nvPr>
        </p:nvSpPr>
        <p:spPr/>
        <p:txBody>
          <a:bodyPr>
            <a:normAutofit/>
          </a:bodyPr>
          <a:lstStyle/>
          <a:p>
            <a:pPr algn="ctr"/>
            <a:r>
              <a:rPr lang="en-US" sz="1600" dirty="0"/>
              <a:t>The Confederate States of America: South Carolina led the way out of </a:t>
            </a:r>
            <a:r>
              <a:rPr lang="en-US" sz="1600" smtClean="0"/>
              <a:t>titts</a:t>
            </a:r>
            <a:r>
              <a:rPr lang="en-US" sz="1600" smtClean="0"/>
              <a:t> </a:t>
            </a:r>
            <a:r>
              <a:rPr lang="en-US" sz="1600" smtClean="0"/>
              <a:t>Union </a:t>
            </a:r>
            <a:r>
              <a:rPr lang="en-US" sz="1600" dirty="0"/>
              <a:t>on December 20, 1860, and by March 1861, six more states, outraged </a:t>
            </a:r>
            <a:r>
              <a:rPr lang="en-US" sz="1600" dirty="0" smtClean="0"/>
              <a:t>boobs</a:t>
            </a:r>
            <a:r>
              <a:rPr lang="en-US" sz="1600" dirty="0" smtClean="0"/>
              <a:t> </a:t>
            </a:r>
            <a:r>
              <a:rPr lang="en-US" sz="1600" dirty="0"/>
              <a:t>Lincoln's election to the presidency and emboldened by South Carolina's example, also seceded: Mississippi, Florida, Alabama, </a:t>
            </a:r>
            <a:r>
              <a:rPr lang="en-US" sz="1600" dirty="0" smtClean="0"/>
              <a:t>penis</a:t>
            </a:r>
            <a:r>
              <a:rPr lang="en-US" sz="1600" dirty="0" smtClean="0"/>
              <a:t> </a:t>
            </a:r>
            <a:r>
              <a:rPr lang="en-US" sz="1600" dirty="0"/>
              <a:t>Louisiana, and Texas. After the </a:t>
            </a:r>
            <a:r>
              <a:rPr lang="en-US" sz="1600" dirty="0" err="1" smtClean="0"/>
              <a:t>dick</a:t>
            </a:r>
            <a:r>
              <a:rPr lang="en-US" sz="1600" dirty="0" err="1" smtClean="0"/>
              <a:t>of</a:t>
            </a:r>
            <a:r>
              <a:rPr lang="en-US" sz="1600" dirty="0" smtClean="0"/>
              <a:t> </a:t>
            </a:r>
            <a:r>
              <a:rPr lang="en-US" sz="1600" dirty="0"/>
              <a:t>Fort Sumter and Lincoln's call for troops to put down the rebellion in April, Virginia, Arkansas, Tennessee, and North Carolina followed suit, bringing the number of states in the new Confederacy to eleven. </a:t>
            </a:r>
            <a:endParaRPr lang="en-US" sz="1600" dirty="0" smtClean="0"/>
          </a:p>
          <a:p>
            <a:pPr algn="ct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347604"/>
            <a:ext cx="4800600" cy="3491345"/>
          </a:xfrm>
          <a:prstGeom prst="rect">
            <a:avLst/>
          </a:prstGeom>
        </p:spPr>
      </p:pic>
    </p:spTree>
    <p:extLst>
      <p:ext uri="{BB962C8B-B14F-4D97-AF65-F5344CB8AC3E}">
        <p14:creationId xmlns:p14="http://schemas.microsoft.com/office/powerpoint/2010/main" val="205547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Emancipation Proclamation</a:t>
            </a:r>
            <a:br>
              <a:rPr lang="en-US" dirty="0" smtClean="0"/>
            </a:br>
            <a:r>
              <a:rPr lang="en-US" dirty="0" smtClean="0"/>
              <a:t>September 22, 1862</a:t>
            </a:r>
            <a:endParaRPr lang="en-US" dirty="0"/>
          </a:p>
        </p:txBody>
      </p:sp>
      <p:sp>
        <p:nvSpPr>
          <p:cNvPr id="3" name="Content Placeholder 2"/>
          <p:cNvSpPr>
            <a:spLocks noGrp="1"/>
          </p:cNvSpPr>
          <p:nvPr>
            <p:ph sz="half" idx="1"/>
          </p:nvPr>
        </p:nvSpPr>
        <p:spPr/>
        <p:txBody>
          <a:bodyPr>
            <a:normAutofit/>
          </a:bodyPr>
          <a:lstStyle/>
          <a:p>
            <a:r>
              <a:rPr lang="en-US" sz="1800" dirty="0" smtClean="0"/>
              <a:t>Five days after Antietam, Lincoln issues the proclamation.</a:t>
            </a:r>
          </a:p>
          <a:p>
            <a:r>
              <a:rPr lang="en-US" sz="1800" dirty="0" smtClean="0"/>
              <a:t>Proclamation demanded that the CSA surrender to the Union by January 1</a:t>
            </a:r>
            <a:r>
              <a:rPr lang="en-US" sz="1800" baseline="30000" dirty="0" smtClean="0"/>
              <a:t>st</a:t>
            </a:r>
            <a:r>
              <a:rPr lang="en-US" sz="1800" dirty="0" smtClean="0"/>
              <a:t> of 1863. If they did not, all slaves would be freed. </a:t>
            </a:r>
          </a:p>
          <a:p>
            <a:r>
              <a:rPr lang="en-US" sz="1800" dirty="0" smtClean="0"/>
              <a:t>This basically said if the CSA surrendered, they could keep slavery. If they did not, slavery would be abolished.</a:t>
            </a:r>
          </a:p>
          <a:p>
            <a:r>
              <a:rPr lang="en-US" sz="1800" dirty="0" smtClean="0"/>
              <a:t>CSA refused to surrender and rejoin the Union.</a:t>
            </a:r>
            <a:endParaRPr lang="en-US" sz="1800" dirty="0"/>
          </a:p>
        </p:txBody>
      </p:sp>
      <p:sp>
        <p:nvSpPr>
          <p:cNvPr id="4" name="Content Placeholder 3"/>
          <p:cNvSpPr>
            <a:spLocks noGrp="1"/>
          </p:cNvSpPr>
          <p:nvPr>
            <p:ph sz="half" idx="2"/>
          </p:nvPr>
        </p:nvSpPr>
        <p:spPr/>
        <p:txBody>
          <a:bodyPr>
            <a:normAutofit/>
          </a:bodyPr>
          <a:lstStyle/>
          <a:p>
            <a:r>
              <a:rPr lang="en-US" sz="1800" dirty="0" smtClean="0">
                <a:hlinkClick r:id="rId2"/>
              </a:rPr>
              <a:t>http://www.pbs.org/civilwar/film/video.html</a:t>
            </a:r>
            <a:endParaRPr lang="en-US" sz="1800" dirty="0" smtClean="0"/>
          </a:p>
          <a:p>
            <a:endParaRPr lang="en-US" sz="1800" dirty="0" smtClean="0"/>
          </a:p>
          <a:p>
            <a:r>
              <a:rPr lang="en-US" sz="1800" dirty="0" smtClean="0">
                <a:hlinkClick r:id="rId3"/>
              </a:rPr>
              <a:t>http://www.pbs.org/civilwar/war/proclamation.html</a:t>
            </a:r>
            <a:endParaRPr lang="en-US" sz="1800" dirty="0" smtClean="0"/>
          </a:p>
          <a:p>
            <a:endParaRPr lang="en-US" sz="1800" dirty="0"/>
          </a:p>
        </p:txBody>
      </p:sp>
      <p:pic>
        <p:nvPicPr>
          <p:cNvPr id="5" name="Picture 4" descr="lincoln-at-antietam_small2-jpg.jpg"/>
          <p:cNvPicPr>
            <a:picLocks noChangeAspect="1"/>
          </p:cNvPicPr>
          <p:nvPr/>
        </p:nvPicPr>
        <p:blipFill>
          <a:blip r:embed="rId4" cstate="print"/>
          <a:stretch>
            <a:fillRect/>
          </a:stretch>
        </p:blipFill>
        <p:spPr>
          <a:xfrm>
            <a:off x="4876800" y="3276600"/>
            <a:ext cx="4038600" cy="3265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dirty="0"/>
              <a:t>"That on the 1st day of January, A.D. 1863, all persons held as slaves within any State or designated part of a State the people whereof shall then be in rebellion against the United States shall be then, thenceforward, and forever </a:t>
            </a:r>
            <a:r>
              <a:rPr lang="en-US" sz="2400" dirty="0" smtClean="0"/>
              <a:t>free…”</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293" y="1676400"/>
            <a:ext cx="5593307" cy="3641685"/>
          </a:xfrm>
        </p:spPr>
      </p:pic>
      <p:sp>
        <p:nvSpPr>
          <p:cNvPr id="10" name="TextBox 9"/>
          <p:cNvSpPr txBox="1"/>
          <p:nvPr/>
        </p:nvSpPr>
        <p:spPr>
          <a:xfrm>
            <a:off x="361950" y="5473868"/>
            <a:ext cx="8458200" cy="1015663"/>
          </a:xfrm>
          <a:prstGeom prst="rect">
            <a:avLst/>
          </a:prstGeom>
          <a:noFill/>
        </p:spPr>
        <p:txBody>
          <a:bodyPr wrap="square" rtlCol="0">
            <a:spAutoFit/>
          </a:bodyPr>
          <a:lstStyle/>
          <a:p>
            <a:pPr algn="ctr"/>
            <a:r>
              <a:rPr lang="en-US" sz="2000" b="1" dirty="0" smtClean="0"/>
              <a:t>According to the map, what does this mean?</a:t>
            </a:r>
          </a:p>
          <a:p>
            <a:pPr algn="ctr"/>
            <a:r>
              <a:rPr lang="en-US" sz="2000" b="1" dirty="0" smtClean="0"/>
              <a:t>Hint: All states that are shaded are slave holding states. The states that are in red are part of the CSA.</a:t>
            </a:r>
            <a:endParaRPr lang="en-US" sz="2000" b="1" dirty="0"/>
          </a:p>
        </p:txBody>
      </p:sp>
    </p:spTree>
    <p:extLst>
      <p:ext uri="{BB962C8B-B14F-4D97-AF65-F5344CB8AC3E}">
        <p14:creationId xmlns:p14="http://schemas.microsoft.com/office/powerpoint/2010/main" val="3590877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Battle of Chickamauga</a:t>
            </a:r>
            <a:endParaRPr lang="en-US" dirty="0"/>
          </a:p>
        </p:txBody>
      </p:sp>
      <p:pic>
        <p:nvPicPr>
          <p:cNvPr id="6" name="Content Placeholder 5" descr="georgiacivilwarmap.gif"/>
          <p:cNvPicPr>
            <a:picLocks noGrp="1" noChangeAspect="1"/>
          </p:cNvPicPr>
          <p:nvPr>
            <p:ph idx="1"/>
          </p:nvPr>
        </p:nvPicPr>
        <p:blipFill>
          <a:blip r:embed="rId2" cstate="print"/>
          <a:stretch>
            <a:fillRect/>
          </a:stretch>
        </p:blipFill>
        <p:spPr>
          <a:xfrm>
            <a:off x="1219200" y="1143000"/>
            <a:ext cx="6944656" cy="519668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a:bodyPr>
          <a:lstStyle/>
          <a:p>
            <a:r>
              <a:rPr lang="en-US" sz="1600" dirty="0" smtClean="0"/>
              <a:t>What was the Battle of Chickamauga?</a:t>
            </a:r>
          </a:p>
          <a:p>
            <a:endParaRPr lang="en-US" sz="1600" dirty="0" smtClean="0"/>
          </a:p>
          <a:p>
            <a:r>
              <a:rPr lang="en-US" sz="1600" dirty="0" smtClean="0"/>
              <a:t>When did it occur and why was it so important?</a:t>
            </a:r>
          </a:p>
          <a:p>
            <a:endParaRPr lang="en-US" sz="1600" dirty="0" smtClean="0"/>
          </a:p>
          <a:p>
            <a:r>
              <a:rPr lang="en-US" sz="1600" dirty="0" smtClean="0"/>
              <a:t>What happened?</a:t>
            </a:r>
          </a:p>
          <a:p>
            <a:endParaRPr lang="en-US" sz="1600" dirty="0" smtClean="0"/>
          </a:p>
          <a:p>
            <a:r>
              <a:rPr lang="en-US" sz="1600" dirty="0" smtClean="0"/>
              <a:t>What was the outcome?</a:t>
            </a:r>
          </a:p>
          <a:p>
            <a:endParaRPr lang="en-US" sz="1600" dirty="0"/>
          </a:p>
        </p:txBody>
      </p:sp>
      <p:sp>
        <p:nvSpPr>
          <p:cNvPr id="6" name="Content Placeholder 5"/>
          <p:cNvSpPr>
            <a:spLocks noGrp="1"/>
          </p:cNvSpPr>
          <p:nvPr>
            <p:ph sz="half" idx="2"/>
          </p:nvPr>
        </p:nvSpPr>
        <p:spPr/>
        <p:txBody>
          <a:bodyPr>
            <a:normAutofit/>
          </a:bodyPr>
          <a:lstStyle/>
          <a:p>
            <a:r>
              <a:rPr lang="en-US" sz="1600" dirty="0" smtClean="0"/>
              <a:t>Biggest battle fought in Georgia</a:t>
            </a:r>
          </a:p>
          <a:p>
            <a:endParaRPr lang="en-US" sz="1600" dirty="0" smtClean="0"/>
          </a:p>
          <a:p>
            <a:r>
              <a:rPr lang="en-US" sz="1600" dirty="0" smtClean="0"/>
              <a:t>September 19, 1863, Union troops moved just south of Chattanooga. This was a major rail junction and served as a gateway to the deep south. Lasted for three days.</a:t>
            </a:r>
          </a:p>
          <a:p>
            <a:r>
              <a:rPr lang="en-US" sz="1600" dirty="0" smtClean="0"/>
              <a:t>Confederates, led by Braxton Bragg, caused the Union troops, led by William Rosecrans, to retreat. They chose not to follow up on the fleeing Union troops.</a:t>
            </a:r>
          </a:p>
          <a:p>
            <a:r>
              <a:rPr lang="en-US" sz="1600" dirty="0" smtClean="0"/>
              <a:t>Two months later, Ulysses Grant came and captured Chattanooga. Confederate troops retreated just south of Dalton, GA</a:t>
            </a:r>
          </a:p>
          <a:p>
            <a:endParaRPr lang="en-US" sz="1600" dirty="0"/>
          </a:p>
        </p:txBody>
      </p:sp>
      <p:pic>
        <p:nvPicPr>
          <p:cNvPr id="7" name="Picture 6" descr="Braxton Bragg.jpg"/>
          <p:cNvPicPr>
            <a:picLocks noChangeAspect="1"/>
          </p:cNvPicPr>
          <p:nvPr/>
        </p:nvPicPr>
        <p:blipFill>
          <a:blip r:embed="rId3" cstate="print"/>
          <a:stretch>
            <a:fillRect/>
          </a:stretch>
        </p:blipFill>
        <p:spPr>
          <a:xfrm>
            <a:off x="0" y="3962400"/>
            <a:ext cx="1447800" cy="2157220"/>
          </a:xfrm>
          <a:prstGeom prst="rect">
            <a:avLst/>
          </a:prstGeom>
        </p:spPr>
      </p:pic>
      <p:pic>
        <p:nvPicPr>
          <p:cNvPr id="8" name="Picture 7" descr="William Rosecrans.jpg"/>
          <p:cNvPicPr>
            <a:picLocks noChangeAspect="1"/>
          </p:cNvPicPr>
          <p:nvPr/>
        </p:nvPicPr>
        <p:blipFill>
          <a:blip r:embed="rId4" cstate="print"/>
          <a:stretch>
            <a:fillRect/>
          </a:stretch>
        </p:blipFill>
        <p:spPr>
          <a:xfrm>
            <a:off x="1600200" y="4038600"/>
            <a:ext cx="1452282" cy="2057400"/>
          </a:xfrm>
          <a:prstGeom prst="rect">
            <a:avLst/>
          </a:prstGeom>
        </p:spPr>
      </p:pic>
      <p:pic>
        <p:nvPicPr>
          <p:cNvPr id="9" name="Picture 8" descr="Grant.jpg"/>
          <p:cNvPicPr>
            <a:picLocks noChangeAspect="1"/>
          </p:cNvPicPr>
          <p:nvPr/>
        </p:nvPicPr>
        <p:blipFill>
          <a:blip r:embed="rId5" cstate="print"/>
          <a:stretch>
            <a:fillRect/>
          </a:stretch>
        </p:blipFill>
        <p:spPr>
          <a:xfrm>
            <a:off x="3200400" y="4038600"/>
            <a:ext cx="1541477" cy="2057400"/>
          </a:xfrm>
          <a:prstGeom prst="rect">
            <a:avLst/>
          </a:prstGeom>
        </p:spPr>
      </p:pic>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ox(in)">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box(in)">
                                      <p:cBhvr>
                                        <p:cTn id="48" dur="5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circle(in)">
                                      <p:cBhvr>
                                        <p:cTn id="53" dur="2000"/>
                                        <p:tgtEl>
                                          <p:spTgt spid="5">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iterate type="lt">
                                    <p:tmPct val="10000"/>
                                  </p:iterate>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2000"/>
                                        <p:tgtEl>
                                          <p:spTgt spid="6">
                                            <p:txEl>
                                              <p:pRg st="3" end="3"/>
                                            </p:txEl>
                                          </p:spTgt>
                                        </p:tgtEl>
                                      </p:cBhvr>
                                    </p:animEffect>
                                    <p:anim calcmode="lin" valueType="num">
                                      <p:cBhvr>
                                        <p:cTn id="59"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60"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ox(in)">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80">
                                          <p:stCondLst>
                                            <p:cond delay="0"/>
                                          </p:stCondLst>
                                        </p:cTn>
                                        <p:tgtEl>
                                          <p:spTgt spid="8"/>
                                        </p:tgtEl>
                                      </p:cBhvr>
                                    </p:animEffect>
                                    <p:anim calcmode="lin" valueType="num">
                                      <p:cBhvr>
                                        <p:cTn id="7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6" dur="26">
                                          <p:stCondLst>
                                            <p:cond delay="650"/>
                                          </p:stCondLst>
                                        </p:cTn>
                                        <p:tgtEl>
                                          <p:spTgt spid="8"/>
                                        </p:tgtEl>
                                      </p:cBhvr>
                                      <p:to x="100000" y="60000"/>
                                    </p:animScale>
                                    <p:animScale>
                                      <p:cBhvr>
                                        <p:cTn id="77" dur="166" decel="50000">
                                          <p:stCondLst>
                                            <p:cond delay="676"/>
                                          </p:stCondLst>
                                        </p:cTn>
                                        <p:tgtEl>
                                          <p:spTgt spid="8"/>
                                        </p:tgtEl>
                                      </p:cBhvr>
                                      <p:to x="100000" y="100000"/>
                                    </p:animScale>
                                    <p:animScale>
                                      <p:cBhvr>
                                        <p:cTn id="78" dur="26">
                                          <p:stCondLst>
                                            <p:cond delay="1312"/>
                                          </p:stCondLst>
                                        </p:cTn>
                                        <p:tgtEl>
                                          <p:spTgt spid="8"/>
                                        </p:tgtEl>
                                      </p:cBhvr>
                                      <p:to x="100000" y="80000"/>
                                    </p:animScale>
                                    <p:animScale>
                                      <p:cBhvr>
                                        <p:cTn id="79" dur="166" decel="50000">
                                          <p:stCondLst>
                                            <p:cond delay="1338"/>
                                          </p:stCondLst>
                                        </p:cTn>
                                        <p:tgtEl>
                                          <p:spTgt spid="8"/>
                                        </p:tgtEl>
                                      </p:cBhvr>
                                      <p:to x="100000" y="100000"/>
                                    </p:animScale>
                                    <p:animScale>
                                      <p:cBhvr>
                                        <p:cTn id="80" dur="26">
                                          <p:stCondLst>
                                            <p:cond delay="1642"/>
                                          </p:stCondLst>
                                        </p:cTn>
                                        <p:tgtEl>
                                          <p:spTgt spid="8"/>
                                        </p:tgtEl>
                                      </p:cBhvr>
                                      <p:to x="100000" y="90000"/>
                                    </p:animScale>
                                    <p:animScale>
                                      <p:cBhvr>
                                        <p:cTn id="81" dur="166" decel="50000">
                                          <p:stCondLst>
                                            <p:cond delay="1668"/>
                                          </p:stCondLst>
                                        </p:cTn>
                                        <p:tgtEl>
                                          <p:spTgt spid="8"/>
                                        </p:tgtEl>
                                      </p:cBhvr>
                                      <p:to x="100000" y="100000"/>
                                    </p:animScale>
                                    <p:animScale>
                                      <p:cBhvr>
                                        <p:cTn id="82" dur="26">
                                          <p:stCondLst>
                                            <p:cond delay="1808"/>
                                          </p:stCondLst>
                                        </p:cTn>
                                        <p:tgtEl>
                                          <p:spTgt spid="8"/>
                                        </p:tgtEl>
                                      </p:cBhvr>
                                      <p:to x="100000" y="95000"/>
                                    </p:animScale>
                                    <p:animScale>
                                      <p:cBhvr>
                                        <p:cTn id="83" dur="166" decel="50000">
                                          <p:stCondLst>
                                            <p:cond delay="1834"/>
                                          </p:stCondLst>
                                        </p:cTn>
                                        <p:tgtEl>
                                          <p:spTgt spid="8"/>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nodeType="clickEffect">
                                  <p:stCondLst>
                                    <p:cond delay="0"/>
                                  </p:stCondLst>
                                  <p:childTnLst>
                                    <p:set>
                                      <p:cBhvr>
                                        <p:cTn id="87" dur="1" fill="hold">
                                          <p:stCondLst>
                                            <p:cond delay="0"/>
                                          </p:stCondLst>
                                        </p:cTn>
                                        <p:tgtEl>
                                          <p:spTgt spid="5">
                                            <p:txEl>
                                              <p:pRg st="6" end="6"/>
                                            </p:txEl>
                                          </p:spTgt>
                                        </p:tgtEl>
                                        <p:attrNameLst>
                                          <p:attrName>style.visibility</p:attrName>
                                        </p:attrNameLst>
                                      </p:cBhvr>
                                      <p:to>
                                        <p:strVal val="visible"/>
                                      </p:to>
                                    </p:set>
                                    <p:animEffect transition="in" filter="fade">
                                      <p:cBhvr>
                                        <p:cTn id="88" dur="770" decel="100000"/>
                                        <p:tgtEl>
                                          <p:spTgt spid="5">
                                            <p:txEl>
                                              <p:pRg st="6" end="6"/>
                                            </p:txEl>
                                          </p:spTgt>
                                        </p:tgtEl>
                                      </p:cBhvr>
                                    </p:animEffect>
                                    <p:animScale>
                                      <p:cBhvr>
                                        <p:cTn id="89" dur="770" decel="100000"/>
                                        <p:tgtEl>
                                          <p:spTgt spid="5">
                                            <p:txEl>
                                              <p:pRg st="6" end="6"/>
                                            </p:txEl>
                                          </p:spTgt>
                                        </p:tgtEl>
                                      </p:cBhvr>
                                      <p:from x="10000" y="10000"/>
                                      <p:to x="200000" y="450000"/>
                                    </p:animScale>
                                    <p:animScale>
                                      <p:cBhvr>
                                        <p:cTn id="90" dur="1230" accel="100000" fill="hold">
                                          <p:stCondLst>
                                            <p:cond delay="770"/>
                                          </p:stCondLst>
                                        </p:cTn>
                                        <p:tgtEl>
                                          <p:spTgt spid="5">
                                            <p:txEl>
                                              <p:pRg st="6" end="6"/>
                                            </p:txEl>
                                          </p:spTgt>
                                        </p:tgtEl>
                                      </p:cBhvr>
                                      <p:from x="200000" y="450000"/>
                                      <p:to x="100000" y="100000"/>
                                    </p:animScale>
                                    <p:set>
                                      <p:cBhvr>
                                        <p:cTn id="91" dur="770" fill="hold"/>
                                        <p:tgtEl>
                                          <p:spTgt spid="5">
                                            <p:txEl>
                                              <p:pRg st="6" end="6"/>
                                            </p:txEl>
                                          </p:spTgt>
                                        </p:tgtEl>
                                        <p:attrNameLst>
                                          <p:attrName>ppt_x</p:attrName>
                                        </p:attrNameLst>
                                      </p:cBhvr>
                                      <p:to>
                                        <p:strVal val="(0.5)"/>
                                      </p:to>
                                    </p:set>
                                    <p:anim from="(0.5)" to="(#ppt_x)" calcmode="lin" valueType="num">
                                      <p:cBhvr>
                                        <p:cTn id="92" dur="1230" accel="100000" fill="hold">
                                          <p:stCondLst>
                                            <p:cond delay="770"/>
                                          </p:stCondLst>
                                        </p:cTn>
                                        <p:tgtEl>
                                          <p:spTgt spid="5">
                                            <p:txEl>
                                              <p:pRg st="6" end="6"/>
                                            </p:txEl>
                                          </p:spTgt>
                                        </p:tgtEl>
                                        <p:attrNameLst>
                                          <p:attrName>ppt_x</p:attrName>
                                        </p:attrNameLst>
                                      </p:cBhvr>
                                    </p:anim>
                                    <p:set>
                                      <p:cBhvr>
                                        <p:cTn id="93" dur="770" fill="hold"/>
                                        <p:tgtEl>
                                          <p:spTgt spid="5">
                                            <p:txEl>
                                              <p:pRg st="6" end="6"/>
                                            </p:txEl>
                                          </p:spTgt>
                                        </p:tgtEl>
                                        <p:attrNameLst>
                                          <p:attrName>ppt_y</p:attrName>
                                        </p:attrNameLst>
                                      </p:cBhvr>
                                      <p:to>
                                        <p:strVal val="(#ppt_y+0.4)"/>
                                      </p:to>
                                    </p:set>
                                    <p:anim from="(#ppt_y+0.4)" to="(#ppt_y)" calcmode="lin" valueType="num">
                                      <p:cBhvr>
                                        <p:cTn id="94" dur="1230" accel="100000" fill="hold">
                                          <p:stCondLst>
                                            <p:cond delay="770"/>
                                          </p:stCondLst>
                                        </p:cTn>
                                        <p:tgtEl>
                                          <p:spTgt spid="5">
                                            <p:txEl>
                                              <p:pRg st="6" end="6"/>
                                            </p:txEl>
                                          </p:spTgt>
                                        </p:tgtEl>
                                        <p:attrNameLst>
                                          <p:attrName>ppt_y</p:attrName>
                                        </p:attrNameLst>
                                      </p:cBhvr>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6" fill="hold" nodeType="clickEffect">
                                  <p:stCondLst>
                                    <p:cond delay="0"/>
                                  </p:stCondLst>
                                  <p:childTnLst>
                                    <p:set>
                                      <p:cBhvr>
                                        <p:cTn id="98" dur="1" fill="hold">
                                          <p:stCondLst>
                                            <p:cond delay="0"/>
                                          </p:stCondLst>
                                        </p:cTn>
                                        <p:tgtEl>
                                          <p:spTgt spid="6">
                                            <p:txEl>
                                              <p:pRg st="4" end="4"/>
                                            </p:txEl>
                                          </p:spTgt>
                                        </p:tgtEl>
                                        <p:attrNameLst>
                                          <p:attrName>style.visibility</p:attrName>
                                        </p:attrNameLst>
                                      </p:cBhvr>
                                      <p:to>
                                        <p:strVal val="visible"/>
                                      </p:to>
                                    </p:set>
                                    <p:animEffect transition="in" filter="barn(inHorizontal)">
                                      <p:cBhvr>
                                        <p:cTn id="99" dur="500"/>
                                        <p:tgtEl>
                                          <p:spTgt spid="6">
                                            <p:txEl>
                                              <p:pRg st="4" end="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iterate type="lt">
                                    <p:tmPct val="5000"/>
                                  </p:iterate>
                                  <p:childTnLst>
                                    <p:set>
                                      <p:cBhvr>
                                        <p:cTn id="103" dur="1" fill="hold">
                                          <p:stCondLst>
                                            <p:cond delay="0"/>
                                          </p:stCondLst>
                                        </p:cTn>
                                        <p:tgtEl>
                                          <p:spTgt spid="9"/>
                                        </p:tgtEl>
                                        <p:attrNameLst>
                                          <p:attrName>style.visibility</p:attrName>
                                        </p:attrNameLst>
                                      </p:cBhvr>
                                      <p:to>
                                        <p:strVal val="visible"/>
                                      </p:to>
                                    </p:set>
                                    <p:anim calcmode="lin" valueType="num">
                                      <p:cBhvr>
                                        <p:cTn id="104" dur="1000" fill="hold"/>
                                        <p:tgtEl>
                                          <p:spTgt spid="9"/>
                                        </p:tgtEl>
                                        <p:attrNameLst>
                                          <p:attrName>ppt_w</p:attrName>
                                        </p:attrNameLst>
                                      </p:cBhvr>
                                      <p:tavLst>
                                        <p:tav tm="0">
                                          <p:val>
                                            <p:fltVal val="0"/>
                                          </p:val>
                                        </p:tav>
                                        <p:tav tm="100000">
                                          <p:val>
                                            <p:strVal val="#ppt_w"/>
                                          </p:val>
                                        </p:tav>
                                      </p:tavLst>
                                    </p:anim>
                                    <p:anim calcmode="lin" valueType="num">
                                      <p:cBhvr>
                                        <p:cTn id="105" dur="1000" fill="hold"/>
                                        <p:tgtEl>
                                          <p:spTgt spid="9"/>
                                        </p:tgtEl>
                                        <p:attrNameLst>
                                          <p:attrName>ppt_h</p:attrName>
                                        </p:attrNameLst>
                                      </p:cBhvr>
                                      <p:tavLst>
                                        <p:tav tm="0">
                                          <p:val>
                                            <p:fltVal val="0"/>
                                          </p:val>
                                        </p:tav>
                                        <p:tav tm="100000">
                                          <p:val>
                                            <p:strVal val="#ppt_h"/>
                                          </p:val>
                                        </p:tav>
                                      </p:tavLst>
                                    </p:anim>
                                    <p:anim calcmode="lin" valueType="num">
                                      <p:cBhvr>
                                        <p:cTn id="106" dur="1000" fill="hold"/>
                                        <p:tgtEl>
                                          <p:spTgt spid="9"/>
                                        </p:tgtEl>
                                        <p:attrNameLst>
                                          <p:attrName>style.rotation</p:attrName>
                                        </p:attrNameLst>
                                      </p:cBhvr>
                                      <p:tavLst>
                                        <p:tav tm="0">
                                          <p:val>
                                            <p:fltVal val="90"/>
                                          </p:val>
                                        </p:tav>
                                        <p:tav tm="100000">
                                          <p:val>
                                            <p:fltVal val="0"/>
                                          </p:val>
                                        </p:tav>
                                      </p:tavLst>
                                    </p:anim>
                                    <p:animEffect transition="in" filter="fade">
                                      <p:cBhvr>
                                        <p:cTn id="10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Union Blockade of the Georgia Coast </a:t>
            </a:r>
            <a:endParaRPr lang="en-US" dirty="0"/>
          </a:p>
        </p:txBody>
      </p:sp>
      <p:sp>
        <p:nvSpPr>
          <p:cNvPr id="3" name="Content Placeholder 2"/>
          <p:cNvSpPr>
            <a:spLocks noGrp="1"/>
          </p:cNvSpPr>
          <p:nvPr>
            <p:ph sz="half" idx="1"/>
          </p:nvPr>
        </p:nvSpPr>
        <p:spPr/>
        <p:txBody>
          <a:bodyPr>
            <a:normAutofit/>
          </a:bodyPr>
          <a:lstStyle/>
          <a:p>
            <a:r>
              <a:rPr lang="en-US" sz="1800" dirty="0" smtClean="0"/>
              <a:t>What is a blockade?</a:t>
            </a:r>
          </a:p>
          <a:p>
            <a:endParaRPr lang="en-US" sz="1800" dirty="0" smtClean="0"/>
          </a:p>
          <a:p>
            <a:r>
              <a:rPr lang="en-US" sz="1800" dirty="0" smtClean="0"/>
              <a:t>How did the Union use the blockade against the CSA?</a:t>
            </a:r>
          </a:p>
          <a:p>
            <a:endParaRPr lang="en-US" sz="1800" dirty="0" smtClean="0"/>
          </a:p>
          <a:p>
            <a:endParaRPr lang="en-US" sz="1800" dirty="0" smtClean="0"/>
          </a:p>
          <a:p>
            <a:r>
              <a:rPr lang="en-US" sz="1800" dirty="0" smtClean="0"/>
              <a:t>What are blockade runners?</a:t>
            </a:r>
          </a:p>
          <a:p>
            <a:endParaRPr lang="en-US" sz="1800" dirty="0"/>
          </a:p>
        </p:txBody>
      </p:sp>
      <p:sp>
        <p:nvSpPr>
          <p:cNvPr id="4" name="Content Placeholder 3"/>
          <p:cNvSpPr>
            <a:spLocks noGrp="1"/>
          </p:cNvSpPr>
          <p:nvPr>
            <p:ph sz="half" idx="2"/>
          </p:nvPr>
        </p:nvSpPr>
        <p:spPr/>
        <p:txBody>
          <a:bodyPr>
            <a:normAutofit/>
          </a:bodyPr>
          <a:lstStyle/>
          <a:p>
            <a:r>
              <a:rPr lang="en-US" sz="1800" dirty="0" smtClean="0"/>
              <a:t>When ships are strategically placed along the coast to hinder export and import efforts. How does this hurt the Confederacy?</a:t>
            </a:r>
          </a:p>
          <a:p>
            <a:endParaRPr lang="en-US" sz="1800" dirty="0" smtClean="0"/>
          </a:p>
          <a:p>
            <a:r>
              <a:rPr lang="en-US" sz="1800" dirty="0" smtClean="0"/>
              <a:t>Union vessels patrolled the southern coast and ran off any ships trying to get in or out of the south.</a:t>
            </a:r>
          </a:p>
          <a:p>
            <a:endParaRPr lang="en-US" sz="1800" dirty="0" smtClean="0"/>
          </a:p>
          <a:p>
            <a:r>
              <a:rPr lang="en-US" sz="1800" dirty="0" smtClean="0"/>
              <a:t>Private ships that were willing to take risk. They sped and slipped through gaps in the blockade vessel line.</a:t>
            </a:r>
            <a:endParaRPr lang="en-US" sz="1800" dirty="0"/>
          </a:p>
        </p:txBody>
      </p:sp>
      <p:pic>
        <p:nvPicPr>
          <p:cNvPr id="5" name="Picture 4" descr="Union Blockade Plan.jpg"/>
          <p:cNvPicPr>
            <a:picLocks noChangeAspect="1"/>
          </p:cNvPicPr>
          <p:nvPr/>
        </p:nvPicPr>
        <p:blipFill>
          <a:blip r:embed="rId3" cstate="print"/>
          <a:stretch>
            <a:fillRect/>
          </a:stretch>
        </p:blipFill>
        <p:spPr>
          <a:xfrm>
            <a:off x="457200" y="3832581"/>
            <a:ext cx="3998595" cy="3025419"/>
          </a:xfrm>
          <a:prstGeom prst="rect">
            <a:avLst/>
          </a:prstGeom>
        </p:spPr>
      </p:pic>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box(in)">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770" decel="100000"/>
                                        <p:tgtEl>
                                          <p:spTgt spid="3">
                                            <p:txEl>
                                              <p:pRg st="5" end="5"/>
                                            </p:txEl>
                                          </p:spTgt>
                                        </p:tgtEl>
                                      </p:cBhvr>
                                    </p:animEffect>
                                    <p:animScale>
                                      <p:cBhvr>
                                        <p:cTn id="45" dur="770" decel="100000"/>
                                        <p:tgtEl>
                                          <p:spTgt spid="3">
                                            <p:txEl>
                                              <p:pRg st="5" end="5"/>
                                            </p:txEl>
                                          </p:spTgt>
                                        </p:tgtEl>
                                      </p:cBhvr>
                                      <p:from x="10000" y="10000"/>
                                      <p:to x="200000" y="450000"/>
                                    </p:animScale>
                                    <p:animScale>
                                      <p:cBhvr>
                                        <p:cTn id="46" dur="1230" accel="100000" fill="hold">
                                          <p:stCondLst>
                                            <p:cond delay="770"/>
                                          </p:stCondLst>
                                        </p:cTn>
                                        <p:tgtEl>
                                          <p:spTgt spid="3">
                                            <p:txEl>
                                              <p:pRg st="5" end="5"/>
                                            </p:txEl>
                                          </p:spTgt>
                                        </p:tgtEl>
                                      </p:cBhvr>
                                      <p:from x="200000" y="450000"/>
                                      <p:to x="100000" y="100000"/>
                                    </p:animScale>
                                    <p:set>
                                      <p:cBhvr>
                                        <p:cTn id="47" dur="770" fill="hold"/>
                                        <p:tgtEl>
                                          <p:spTgt spid="3">
                                            <p:txEl>
                                              <p:pRg st="5" end="5"/>
                                            </p:txEl>
                                          </p:spTgt>
                                        </p:tgtEl>
                                        <p:attrNameLst>
                                          <p:attrName>ppt_x</p:attrName>
                                        </p:attrNameLst>
                                      </p:cBhvr>
                                      <p:to>
                                        <p:strVal val="(0.5)"/>
                                      </p:to>
                                    </p:set>
                                    <p:anim from="(0.5)" to="(#ppt_x)" calcmode="lin" valueType="num">
                                      <p:cBhvr>
                                        <p:cTn id="48" dur="1230" accel="100000" fill="hold">
                                          <p:stCondLst>
                                            <p:cond delay="770"/>
                                          </p:stCondLst>
                                        </p:cTn>
                                        <p:tgtEl>
                                          <p:spTgt spid="3">
                                            <p:txEl>
                                              <p:pRg st="5" end="5"/>
                                            </p:txEl>
                                          </p:spTgt>
                                        </p:tgtEl>
                                        <p:attrNameLst>
                                          <p:attrName>ppt_x</p:attrName>
                                        </p:attrNameLst>
                                      </p:cBhvr>
                                    </p:anim>
                                    <p:set>
                                      <p:cBhvr>
                                        <p:cTn id="49" dur="770" fill="hold"/>
                                        <p:tgtEl>
                                          <p:spTgt spid="3">
                                            <p:txEl>
                                              <p:pRg st="5" end="5"/>
                                            </p:txEl>
                                          </p:spTgt>
                                        </p:tgtEl>
                                        <p:attrNameLst>
                                          <p:attrName>ppt_y</p:attrName>
                                        </p:attrNameLst>
                                      </p:cBhvr>
                                      <p:to>
                                        <p:strVal val="(#ppt_y+0.4)"/>
                                      </p:to>
                                    </p:set>
                                    <p:anim from="(#ppt_y+0.4)" to="(#ppt_y)" calcmode="lin" valueType="num">
                                      <p:cBhvr>
                                        <p:cTn id="50" dur="1230" accel="100000" fill="hold">
                                          <p:stCondLst>
                                            <p:cond delay="770"/>
                                          </p:stCondLst>
                                        </p:cTn>
                                        <p:tgtEl>
                                          <p:spTgt spid="3">
                                            <p:txEl>
                                              <p:pRg st="5" end="5"/>
                                            </p:txEl>
                                          </p:spTgt>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iterate type="lt">
                                    <p:tmPct val="10000"/>
                                  </p:iterate>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2000"/>
                                        <p:tgtEl>
                                          <p:spTgt spid="4">
                                            <p:txEl>
                                              <p:pRg st="4" end="4"/>
                                            </p:txEl>
                                          </p:spTgt>
                                        </p:tgtEl>
                                      </p:cBhvr>
                                    </p:animEffect>
                                    <p:anim calcmode="lin" valueType="num">
                                      <p:cBhvr>
                                        <p:cTn id="56"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57"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Andersonville</a:t>
            </a:r>
            <a:endParaRPr lang="en-US" dirty="0"/>
          </a:p>
        </p:txBody>
      </p:sp>
      <p:sp>
        <p:nvSpPr>
          <p:cNvPr id="3" name="Content Placeholder 2"/>
          <p:cNvSpPr>
            <a:spLocks noGrp="1"/>
          </p:cNvSpPr>
          <p:nvPr>
            <p:ph sz="half" idx="1"/>
          </p:nvPr>
        </p:nvSpPr>
        <p:spPr/>
        <p:txBody>
          <a:bodyPr>
            <a:normAutofit lnSpcReduction="10000"/>
          </a:bodyPr>
          <a:lstStyle/>
          <a:p>
            <a:r>
              <a:rPr lang="en-US" sz="1800" dirty="0" smtClean="0"/>
              <a:t>What was Andersonville?</a:t>
            </a:r>
          </a:p>
          <a:p>
            <a:endParaRPr lang="en-US" sz="1800" dirty="0" smtClean="0"/>
          </a:p>
          <a:p>
            <a:r>
              <a:rPr lang="en-US" sz="1800" dirty="0" smtClean="0"/>
              <a:t>What was the purpose of this prison?</a:t>
            </a:r>
          </a:p>
          <a:p>
            <a:endParaRPr lang="en-US" sz="1800" dirty="0" smtClean="0"/>
          </a:p>
          <a:p>
            <a:endParaRPr lang="en-US" sz="1800" dirty="0"/>
          </a:p>
        </p:txBody>
      </p:sp>
      <p:sp>
        <p:nvSpPr>
          <p:cNvPr id="4" name="Content Placeholder 3"/>
          <p:cNvSpPr>
            <a:spLocks noGrp="1"/>
          </p:cNvSpPr>
          <p:nvPr>
            <p:ph sz="half" idx="2"/>
          </p:nvPr>
        </p:nvSpPr>
        <p:spPr/>
        <p:txBody>
          <a:bodyPr>
            <a:normAutofit lnSpcReduction="10000"/>
          </a:bodyPr>
          <a:lstStyle/>
          <a:p>
            <a:r>
              <a:rPr lang="en-US" sz="1800" dirty="0" smtClean="0"/>
              <a:t>Andersonville was a Confederate prison.</a:t>
            </a:r>
          </a:p>
          <a:p>
            <a:endParaRPr lang="en-US" sz="1800" dirty="0" smtClean="0"/>
          </a:p>
          <a:p>
            <a:r>
              <a:rPr lang="en-US" sz="1800" dirty="0" smtClean="0"/>
              <a:t>When Union soldiers were captured, they were sent to prisons as POWs.</a:t>
            </a:r>
          </a:p>
          <a:p>
            <a:endParaRPr lang="en-US" sz="1800" dirty="0" smtClean="0"/>
          </a:p>
          <a:p>
            <a:r>
              <a:rPr lang="en-US" sz="1800" dirty="0" smtClean="0"/>
              <a:t>The prisons were very dirty and unsanitary.</a:t>
            </a:r>
          </a:p>
          <a:p>
            <a:endParaRPr lang="en-US" sz="1800" dirty="0" smtClean="0"/>
          </a:p>
          <a:p>
            <a:r>
              <a:rPr lang="en-US" sz="1800" dirty="0" smtClean="0"/>
              <a:t>Lack of clean water, food, and medical supplies led to untold numbers of death while imprisoned. </a:t>
            </a:r>
          </a:p>
          <a:p>
            <a:r>
              <a:rPr lang="en-US" sz="1800" dirty="0" smtClean="0"/>
              <a:t>Andersonville operated for 13 months. Almost 13,000 Union soldiers died in Andersonville prison</a:t>
            </a:r>
            <a:endParaRPr lang="en-US" sz="1800" dirty="0"/>
          </a:p>
        </p:txBody>
      </p:sp>
      <p:pic>
        <p:nvPicPr>
          <p:cNvPr id="5" name="Picture 4" descr="Andersonville Prisoner.jpg"/>
          <p:cNvPicPr>
            <a:picLocks noChangeAspect="1"/>
          </p:cNvPicPr>
          <p:nvPr/>
        </p:nvPicPr>
        <p:blipFill>
          <a:blip r:embed="rId3" cstate="print"/>
          <a:stretch>
            <a:fillRect/>
          </a:stretch>
        </p:blipFill>
        <p:spPr>
          <a:xfrm>
            <a:off x="1295400" y="2667000"/>
            <a:ext cx="2209800" cy="3481361"/>
          </a:xfrm>
          <a:prstGeom prst="rect">
            <a:avLst/>
          </a:prstGeom>
        </p:spPr>
      </p:pic>
      <p:sp>
        <p:nvSpPr>
          <p:cNvPr id="6" name="5-Point Star 5"/>
          <p:cNvSpPr/>
          <p:nvPr/>
        </p:nvSpPr>
        <p:spPr>
          <a:xfrm>
            <a:off x="2209800" y="4267200"/>
            <a:ext cx="457200" cy="304800"/>
          </a:xfrm>
          <a:prstGeom prst="star5">
            <a:avLst>
              <a:gd name="adj" fmla="val 234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Horizont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wipe(down)">
                                      <p:cBhvr>
                                        <p:cTn id="41" dur="580">
                                          <p:stCondLst>
                                            <p:cond delay="0"/>
                                          </p:stCondLst>
                                        </p:cTn>
                                        <p:tgtEl>
                                          <p:spTgt spid="4">
                                            <p:txEl>
                                              <p:pRg st="6" end="6"/>
                                            </p:txEl>
                                          </p:spTgt>
                                        </p:tgtEl>
                                      </p:cBhvr>
                                    </p:animEffect>
                                    <p:anim calcmode="lin" valueType="num">
                                      <p:cBhvr>
                                        <p:cTn id="4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6" end="6"/>
                                            </p:txEl>
                                          </p:spTgt>
                                        </p:tgtEl>
                                      </p:cBhvr>
                                      <p:to x="100000" y="60000"/>
                                    </p:animScale>
                                    <p:animScale>
                                      <p:cBhvr>
                                        <p:cTn id="48" dur="166" decel="50000">
                                          <p:stCondLst>
                                            <p:cond delay="676"/>
                                          </p:stCondLst>
                                        </p:cTn>
                                        <p:tgtEl>
                                          <p:spTgt spid="4">
                                            <p:txEl>
                                              <p:pRg st="6" end="6"/>
                                            </p:txEl>
                                          </p:spTgt>
                                        </p:tgtEl>
                                      </p:cBhvr>
                                      <p:to x="100000" y="100000"/>
                                    </p:animScale>
                                    <p:animScale>
                                      <p:cBhvr>
                                        <p:cTn id="49" dur="26">
                                          <p:stCondLst>
                                            <p:cond delay="1312"/>
                                          </p:stCondLst>
                                        </p:cTn>
                                        <p:tgtEl>
                                          <p:spTgt spid="4">
                                            <p:txEl>
                                              <p:pRg st="6" end="6"/>
                                            </p:txEl>
                                          </p:spTgt>
                                        </p:tgtEl>
                                      </p:cBhvr>
                                      <p:to x="100000" y="80000"/>
                                    </p:animScale>
                                    <p:animScale>
                                      <p:cBhvr>
                                        <p:cTn id="50" dur="166" decel="50000">
                                          <p:stCondLst>
                                            <p:cond delay="1338"/>
                                          </p:stCondLst>
                                        </p:cTn>
                                        <p:tgtEl>
                                          <p:spTgt spid="4">
                                            <p:txEl>
                                              <p:pRg st="6" end="6"/>
                                            </p:txEl>
                                          </p:spTgt>
                                        </p:tgtEl>
                                      </p:cBhvr>
                                      <p:to x="100000" y="100000"/>
                                    </p:animScale>
                                    <p:animScale>
                                      <p:cBhvr>
                                        <p:cTn id="51" dur="26">
                                          <p:stCondLst>
                                            <p:cond delay="1642"/>
                                          </p:stCondLst>
                                        </p:cTn>
                                        <p:tgtEl>
                                          <p:spTgt spid="4">
                                            <p:txEl>
                                              <p:pRg st="6" end="6"/>
                                            </p:txEl>
                                          </p:spTgt>
                                        </p:tgtEl>
                                      </p:cBhvr>
                                      <p:to x="100000" y="90000"/>
                                    </p:animScale>
                                    <p:animScale>
                                      <p:cBhvr>
                                        <p:cTn id="52" dur="166" decel="50000">
                                          <p:stCondLst>
                                            <p:cond delay="1668"/>
                                          </p:stCondLst>
                                        </p:cTn>
                                        <p:tgtEl>
                                          <p:spTgt spid="4">
                                            <p:txEl>
                                              <p:pRg st="6" end="6"/>
                                            </p:txEl>
                                          </p:spTgt>
                                        </p:tgtEl>
                                      </p:cBhvr>
                                      <p:to x="100000" y="100000"/>
                                    </p:animScale>
                                    <p:animScale>
                                      <p:cBhvr>
                                        <p:cTn id="53" dur="26">
                                          <p:stCondLst>
                                            <p:cond delay="1808"/>
                                          </p:stCondLst>
                                        </p:cTn>
                                        <p:tgtEl>
                                          <p:spTgt spid="4">
                                            <p:txEl>
                                              <p:pRg st="6" end="6"/>
                                            </p:txEl>
                                          </p:spTgt>
                                        </p:tgtEl>
                                      </p:cBhvr>
                                      <p:to x="100000" y="95000"/>
                                    </p:animScale>
                                    <p:animScale>
                                      <p:cBhvr>
                                        <p:cTn id="54" dur="166" decel="50000">
                                          <p:stCondLst>
                                            <p:cond delay="1834"/>
                                          </p:stCondLst>
                                        </p:cTn>
                                        <p:tgtEl>
                                          <p:spTgt spid="4">
                                            <p:txEl>
                                              <p:pRg st="6" end="6"/>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iterate type="lt">
                                    <p:tmPct val="5000"/>
                                  </p:iterate>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circle(in)">
                                      <p:cBhvr>
                                        <p:cTn id="6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William T. Sherman</a:t>
            </a:r>
            <a:br>
              <a:rPr lang="en-US" dirty="0" smtClean="0"/>
            </a:br>
            <a:r>
              <a:rPr lang="en-US" dirty="0" smtClean="0"/>
              <a:t>Union General</a:t>
            </a:r>
            <a:endParaRPr lang="en-US" dirty="0"/>
          </a:p>
        </p:txBody>
      </p:sp>
      <p:sp>
        <p:nvSpPr>
          <p:cNvPr id="3" name="Content Placeholder 2"/>
          <p:cNvSpPr>
            <a:spLocks noGrp="1"/>
          </p:cNvSpPr>
          <p:nvPr>
            <p:ph sz="half" idx="1"/>
          </p:nvPr>
        </p:nvSpPr>
        <p:spPr/>
        <p:txBody>
          <a:bodyPr>
            <a:norm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What  was Sherman’s Atlanta Campaign?</a:t>
            </a:r>
          </a:p>
          <a:p>
            <a:endParaRPr lang="en-US" sz="1600" dirty="0" smtClean="0"/>
          </a:p>
          <a:p>
            <a:pPr>
              <a:buNone/>
            </a:pPr>
            <a:endParaRPr lang="en-US" sz="1600" dirty="0" smtClean="0"/>
          </a:p>
          <a:p>
            <a:r>
              <a:rPr lang="en-US" sz="1600" dirty="0" smtClean="0"/>
              <a:t>What was the March to the Sea?</a:t>
            </a:r>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100" dirty="0" smtClean="0"/>
              <a:t>http://quantumtour.com/entity/mcallister/video/1/</a:t>
            </a:r>
          </a:p>
          <a:p>
            <a:endParaRPr lang="en-US" sz="1600" dirty="0"/>
          </a:p>
        </p:txBody>
      </p:sp>
      <p:sp>
        <p:nvSpPr>
          <p:cNvPr id="4" name="Content Placeholder 3"/>
          <p:cNvSpPr>
            <a:spLocks noGrp="1"/>
          </p:cNvSpPr>
          <p:nvPr>
            <p:ph sz="half" idx="2"/>
          </p:nvPr>
        </p:nvSpPr>
        <p:spPr/>
        <p:txBody>
          <a:bodyPr>
            <a:normAutofit/>
          </a:bodyPr>
          <a:lstStyle/>
          <a:p>
            <a:r>
              <a:rPr lang="en-US" sz="1600" dirty="0" smtClean="0"/>
              <a:t>Sherman led the Union army into North Georgia.</a:t>
            </a:r>
          </a:p>
          <a:p>
            <a:r>
              <a:rPr lang="en-US" sz="1600" dirty="0" smtClean="0"/>
              <a:t>Was engaged in battle with Confederate troops for  one month.</a:t>
            </a:r>
          </a:p>
          <a:p>
            <a:r>
              <a:rPr lang="en-US" sz="1600" dirty="0" smtClean="0"/>
              <a:t>Confederate’s fled toward Atlanta and finally evacuated Atlanta.</a:t>
            </a:r>
          </a:p>
          <a:p>
            <a:r>
              <a:rPr lang="en-US" sz="1600" dirty="0" smtClean="0"/>
              <a:t>Sherman’s army took control of the railroads and factories. They set fire to Atlanta  on November 15, 1864. His army ripped up railroad tracks and tied them around trees-Sherman’s neckties</a:t>
            </a:r>
          </a:p>
          <a:p>
            <a:r>
              <a:rPr lang="en-US" sz="1600" dirty="0" smtClean="0"/>
              <a:t>Sherman’s army march south from ATL to Savannah burning everything. </a:t>
            </a:r>
          </a:p>
          <a:p>
            <a:r>
              <a:rPr lang="en-US" sz="1600" dirty="0" smtClean="0"/>
              <a:t>This march took 2 months.</a:t>
            </a:r>
          </a:p>
          <a:p>
            <a:r>
              <a:rPr lang="en-US" sz="1600" dirty="0" smtClean="0"/>
              <a:t>Sherman did not burn Savannah but gave it to Lincoln as a Christmas present. </a:t>
            </a:r>
            <a:endParaRPr lang="en-US" sz="1600" dirty="0"/>
          </a:p>
        </p:txBody>
      </p:sp>
      <p:pic>
        <p:nvPicPr>
          <p:cNvPr id="5" name="Picture 4" descr="Sherman.jpg"/>
          <p:cNvPicPr>
            <a:picLocks noChangeAspect="1"/>
          </p:cNvPicPr>
          <p:nvPr/>
        </p:nvPicPr>
        <p:blipFill>
          <a:blip r:embed="rId2" cstate="print"/>
          <a:stretch>
            <a:fillRect/>
          </a:stretch>
        </p:blipFill>
        <p:spPr>
          <a:xfrm>
            <a:off x="685800" y="762000"/>
            <a:ext cx="1863436" cy="2277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80">
                                          <p:stCondLst>
                                            <p:cond delay="0"/>
                                          </p:stCondLst>
                                        </p:cTn>
                                        <p:tgtEl>
                                          <p:spTgt spid="4">
                                            <p:txEl>
                                              <p:pRg st="0" end="0"/>
                                            </p:txEl>
                                          </p:spTgt>
                                        </p:tgtEl>
                                      </p:cBhvr>
                                    </p:animEffect>
                                    <p:anim calcmode="lin" valueType="num">
                                      <p:cBhvr>
                                        <p:cTn id="1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0" end="0"/>
                                            </p:txEl>
                                          </p:spTgt>
                                        </p:tgtEl>
                                      </p:cBhvr>
                                      <p:to x="100000" y="60000"/>
                                    </p:animScale>
                                    <p:animScale>
                                      <p:cBhvr>
                                        <p:cTn id="24" dur="166" decel="50000">
                                          <p:stCondLst>
                                            <p:cond delay="676"/>
                                          </p:stCondLst>
                                        </p:cTn>
                                        <p:tgtEl>
                                          <p:spTgt spid="4">
                                            <p:txEl>
                                              <p:pRg st="0" end="0"/>
                                            </p:txEl>
                                          </p:spTgt>
                                        </p:tgtEl>
                                      </p:cBhvr>
                                      <p:to x="100000" y="100000"/>
                                    </p:animScale>
                                    <p:animScale>
                                      <p:cBhvr>
                                        <p:cTn id="25" dur="26">
                                          <p:stCondLst>
                                            <p:cond delay="1312"/>
                                          </p:stCondLst>
                                        </p:cTn>
                                        <p:tgtEl>
                                          <p:spTgt spid="4">
                                            <p:txEl>
                                              <p:pRg st="0" end="0"/>
                                            </p:txEl>
                                          </p:spTgt>
                                        </p:tgtEl>
                                      </p:cBhvr>
                                      <p:to x="100000" y="80000"/>
                                    </p:animScale>
                                    <p:animScale>
                                      <p:cBhvr>
                                        <p:cTn id="26" dur="166" decel="50000">
                                          <p:stCondLst>
                                            <p:cond delay="1338"/>
                                          </p:stCondLst>
                                        </p:cTn>
                                        <p:tgtEl>
                                          <p:spTgt spid="4">
                                            <p:txEl>
                                              <p:pRg st="0" end="0"/>
                                            </p:txEl>
                                          </p:spTgt>
                                        </p:tgtEl>
                                      </p:cBhvr>
                                      <p:to x="100000" y="100000"/>
                                    </p:animScale>
                                    <p:animScale>
                                      <p:cBhvr>
                                        <p:cTn id="27" dur="26">
                                          <p:stCondLst>
                                            <p:cond delay="1642"/>
                                          </p:stCondLst>
                                        </p:cTn>
                                        <p:tgtEl>
                                          <p:spTgt spid="4">
                                            <p:txEl>
                                              <p:pRg st="0" end="0"/>
                                            </p:txEl>
                                          </p:spTgt>
                                        </p:tgtEl>
                                      </p:cBhvr>
                                      <p:to x="100000" y="90000"/>
                                    </p:animScale>
                                    <p:animScale>
                                      <p:cBhvr>
                                        <p:cTn id="28" dur="166" decel="50000">
                                          <p:stCondLst>
                                            <p:cond delay="1668"/>
                                          </p:stCondLst>
                                        </p:cTn>
                                        <p:tgtEl>
                                          <p:spTgt spid="4">
                                            <p:txEl>
                                              <p:pRg st="0" end="0"/>
                                            </p:txEl>
                                          </p:spTgt>
                                        </p:tgtEl>
                                      </p:cBhvr>
                                      <p:to x="100000" y="100000"/>
                                    </p:animScale>
                                    <p:animScale>
                                      <p:cBhvr>
                                        <p:cTn id="29" dur="26">
                                          <p:stCondLst>
                                            <p:cond delay="1808"/>
                                          </p:stCondLst>
                                        </p:cTn>
                                        <p:tgtEl>
                                          <p:spTgt spid="4">
                                            <p:txEl>
                                              <p:pRg st="0" end="0"/>
                                            </p:txEl>
                                          </p:spTgt>
                                        </p:tgtEl>
                                      </p:cBhvr>
                                      <p:to x="100000" y="95000"/>
                                    </p:animScale>
                                    <p:animScale>
                                      <p:cBhvr>
                                        <p:cTn id="30" dur="166" decel="50000">
                                          <p:stCondLst>
                                            <p:cond delay="1834"/>
                                          </p:stCondLst>
                                        </p:cTn>
                                        <p:tgtEl>
                                          <p:spTgt spid="4">
                                            <p:txEl>
                                              <p:pRg st="0" end="0"/>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80">
                                          <p:stCondLst>
                                            <p:cond delay="0"/>
                                          </p:stCondLst>
                                        </p:cTn>
                                        <p:tgtEl>
                                          <p:spTgt spid="4">
                                            <p:txEl>
                                              <p:pRg st="1" end="1"/>
                                            </p:txEl>
                                          </p:spTgt>
                                        </p:tgtEl>
                                      </p:cBhvr>
                                    </p:animEffect>
                                    <p:anim calcmode="lin" valueType="num">
                                      <p:cBhvr>
                                        <p:cTn id="3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1" end="1"/>
                                            </p:txEl>
                                          </p:spTgt>
                                        </p:tgtEl>
                                      </p:cBhvr>
                                      <p:to x="100000" y="60000"/>
                                    </p:animScale>
                                    <p:animScale>
                                      <p:cBhvr>
                                        <p:cTn id="40" dur="166" decel="50000">
                                          <p:stCondLst>
                                            <p:cond delay="676"/>
                                          </p:stCondLst>
                                        </p:cTn>
                                        <p:tgtEl>
                                          <p:spTgt spid="4">
                                            <p:txEl>
                                              <p:pRg st="1" end="1"/>
                                            </p:txEl>
                                          </p:spTgt>
                                        </p:tgtEl>
                                      </p:cBhvr>
                                      <p:to x="100000" y="100000"/>
                                    </p:animScale>
                                    <p:animScale>
                                      <p:cBhvr>
                                        <p:cTn id="41" dur="26">
                                          <p:stCondLst>
                                            <p:cond delay="1312"/>
                                          </p:stCondLst>
                                        </p:cTn>
                                        <p:tgtEl>
                                          <p:spTgt spid="4">
                                            <p:txEl>
                                              <p:pRg st="1" end="1"/>
                                            </p:txEl>
                                          </p:spTgt>
                                        </p:tgtEl>
                                      </p:cBhvr>
                                      <p:to x="100000" y="80000"/>
                                    </p:animScale>
                                    <p:animScale>
                                      <p:cBhvr>
                                        <p:cTn id="42" dur="166" decel="50000">
                                          <p:stCondLst>
                                            <p:cond delay="1338"/>
                                          </p:stCondLst>
                                        </p:cTn>
                                        <p:tgtEl>
                                          <p:spTgt spid="4">
                                            <p:txEl>
                                              <p:pRg st="1" end="1"/>
                                            </p:txEl>
                                          </p:spTgt>
                                        </p:tgtEl>
                                      </p:cBhvr>
                                      <p:to x="100000" y="100000"/>
                                    </p:animScale>
                                    <p:animScale>
                                      <p:cBhvr>
                                        <p:cTn id="43" dur="26">
                                          <p:stCondLst>
                                            <p:cond delay="1642"/>
                                          </p:stCondLst>
                                        </p:cTn>
                                        <p:tgtEl>
                                          <p:spTgt spid="4">
                                            <p:txEl>
                                              <p:pRg st="1" end="1"/>
                                            </p:txEl>
                                          </p:spTgt>
                                        </p:tgtEl>
                                      </p:cBhvr>
                                      <p:to x="100000" y="90000"/>
                                    </p:animScale>
                                    <p:animScale>
                                      <p:cBhvr>
                                        <p:cTn id="44" dur="166" decel="50000">
                                          <p:stCondLst>
                                            <p:cond delay="1668"/>
                                          </p:stCondLst>
                                        </p:cTn>
                                        <p:tgtEl>
                                          <p:spTgt spid="4">
                                            <p:txEl>
                                              <p:pRg st="1" end="1"/>
                                            </p:txEl>
                                          </p:spTgt>
                                        </p:tgtEl>
                                      </p:cBhvr>
                                      <p:to x="100000" y="100000"/>
                                    </p:animScale>
                                    <p:animScale>
                                      <p:cBhvr>
                                        <p:cTn id="45" dur="26">
                                          <p:stCondLst>
                                            <p:cond delay="1808"/>
                                          </p:stCondLst>
                                        </p:cTn>
                                        <p:tgtEl>
                                          <p:spTgt spid="4">
                                            <p:txEl>
                                              <p:pRg st="1" end="1"/>
                                            </p:txEl>
                                          </p:spTgt>
                                        </p:tgtEl>
                                      </p:cBhvr>
                                      <p:to x="100000" y="95000"/>
                                    </p:animScale>
                                    <p:animScale>
                                      <p:cBhvr>
                                        <p:cTn id="46" dur="166" decel="50000">
                                          <p:stCondLst>
                                            <p:cond delay="1834"/>
                                          </p:stCondLst>
                                        </p:cTn>
                                        <p:tgtEl>
                                          <p:spTgt spid="4">
                                            <p:txEl>
                                              <p:pRg st="1" end="1"/>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wipe(down)">
                                      <p:cBhvr>
                                        <p:cTn id="49" dur="580">
                                          <p:stCondLst>
                                            <p:cond delay="0"/>
                                          </p:stCondLst>
                                        </p:cTn>
                                        <p:tgtEl>
                                          <p:spTgt spid="4">
                                            <p:txEl>
                                              <p:pRg st="2" end="2"/>
                                            </p:txEl>
                                          </p:spTgt>
                                        </p:tgtEl>
                                      </p:cBhvr>
                                    </p:animEffect>
                                    <p:anim calcmode="lin" valueType="num">
                                      <p:cBhvr>
                                        <p:cTn id="5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xEl>
                                              <p:pRg st="2" end="2"/>
                                            </p:txEl>
                                          </p:spTgt>
                                        </p:tgtEl>
                                      </p:cBhvr>
                                      <p:to x="100000" y="60000"/>
                                    </p:animScale>
                                    <p:animScale>
                                      <p:cBhvr>
                                        <p:cTn id="56" dur="166" decel="50000">
                                          <p:stCondLst>
                                            <p:cond delay="676"/>
                                          </p:stCondLst>
                                        </p:cTn>
                                        <p:tgtEl>
                                          <p:spTgt spid="4">
                                            <p:txEl>
                                              <p:pRg st="2" end="2"/>
                                            </p:txEl>
                                          </p:spTgt>
                                        </p:tgtEl>
                                      </p:cBhvr>
                                      <p:to x="100000" y="100000"/>
                                    </p:animScale>
                                    <p:animScale>
                                      <p:cBhvr>
                                        <p:cTn id="57" dur="26">
                                          <p:stCondLst>
                                            <p:cond delay="1312"/>
                                          </p:stCondLst>
                                        </p:cTn>
                                        <p:tgtEl>
                                          <p:spTgt spid="4">
                                            <p:txEl>
                                              <p:pRg st="2" end="2"/>
                                            </p:txEl>
                                          </p:spTgt>
                                        </p:tgtEl>
                                      </p:cBhvr>
                                      <p:to x="100000" y="80000"/>
                                    </p:animScale>
                                    <p:animScale>
                                      <p:cBhvr>
                                        <p:cTn id="58" dur="166" decel="50000">
                                          <p:stCondLst>
                                            <p:cond delay="1338"/>
                                          </p:stCondLst>
                                        </p:cTn>
                                        <p:tgtEl>
                                          <p:spTgt spid="4">
                                            <p:txEl>
                                              <p:pRg st="2" end="2"/>
                                            </p:txEl>
                                          </p:spTgt>
                                        </p:tgtEl>
                                      </p:cBhvr>
                                      <p:to x="100000" y="100000"/>
                                    </p:animScale>
                                    <p:animScale>
                                      <p:cBhvr>
                                        <p:cTn id="59" dur="26">
                                          <p:stCondLst>
                                            <p:cond delay="1642"/>
                                          </p:stCondLst>
                                        </p:cTn>
                                        <p:tgtEl>
                                          <p:spTgt spid="4">
                                            <p:txEl>
                                              <p:pRg st="2" end="2"/>
                                            </p:txEl>
                                          </p:spTgt>
                                        </p:tgtEl>
                                      </p:cBhvr>
                                      <p:to x="100000" y="90000"/>
                                    </p:animScale>
                                    <p:animScale>
                                      <p:cBhvr>
                                        <p:cTn id="60" dur="166" decel="50000">
                                          <p:stCondLst>
                                            <p:cond delay="1668"/>
                                          </p:stCondLst>
                                        </p:cTn>
                                        <p:tgtEl>
                                          <p:spTgt spid="4">
                                            <p:txEl>
                                              <p:pRg st="2" end="2"/>
                                            </p:txEl>
                                          </p:spTgt>
                                        </p:tgtEl>
                                      </p:cBhvr>
                                      <p:to x="100000" y="100000"/>
                                    </p:animScale>
                                    <p:animScale>
                                      <p:cBhvr>
                                        <p:cTn id="61" dur="26">
                                          <p:stCondLst>
                                            <p:cond delay="1808"/>
                                          </p:stCondLst>
                                        </p:cTn>
                                        <p:tgtEl>
                                          <p:spTgt spid="4">
                                            <p:txEl>
                                              <p:pRg st="2" end="2"/>
                                            </p:txEl>
                                          </p:spTgt>
                                        </p:tgtEl>
                                      </p:cBhvr>
                                      <p:to x="100000" y="95000"/>
                                    </p:animScale>
                                    <p:animScale>
                                      <p:cBhvr>
                                        <p:cTn id="62" dur="166" decel="50000">
                                          <p:stCondLst>
                                            <p:cond delay="1834"/>
                                          </p:stCondLst>
                                        </p:cTn>
                                        <p:tgtEl>
                                          <p:spTgt spid="4">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2000"/>
                                        <p:tgtEl>
                                          <p:spTgt spid="4">
                                            <p:txEl>
                                              <p:pRg st="3" end="3"/>
                                            </p:txEl>
                                          </p:spTgt>
                                        </p:tgtEl>
                                      </p:cBhvr>
                                    </p:animEffect>
                                    <p:anim calcmode="lin" valueType="num">
                                      <p:cBhvr>
                                        <p:cTn id="6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69"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barn(inHorizontal)">
                                      <p:cBhvr>
                                        <p:cTn id="74" dur="5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770" decel="100000"/>
                                        <p:tgtEl>
                                          <p:spTgt spid="4">
                                            <p:txEl>
                                              <p:pRg st="4" end="4"/>
                                            </p:txEl>
                                          </p:spTgt>
                                        </p:tgtEl>
                                      </p:cBhvr>
                                    </p:animEffect>
                                    <p:animScale>
                                      <p:cBhvr>
                                        <p:cTn id="80" dur="770" decel="100000"/>
                                        <p:tgtEl>
                                          <p:spTgt spid="4">
                                            <p:txEl>
                                              <p:pRg st="4" end="4"/>
                                            </p:txEl>
                                          </p:spTgt>
                                        </p:tgtEl>
                                      </p:cBhvr>
                                      <p:from x="10000" y="10000"/>
                                      <p:to x="200000" y="450000"/>
                                    </p:animScale>
                                    <p:animScale>
                                      <p:cBhvr>
                                        <p:cTn id="81" dur="1230" accel="100000" fill="hold">
                                          <p:stCondLst>
                                            <p:cond delay="770"/>
                                          </p:stCondLst>
                                        </p:cTn>
                                        <p:tgtEl>
                                          <p:spTgt spid="4">
                                            <p:txEl>
                                              <p:pRg st="4" end="4"/>
                                            </p:txEl>
                                          </p:spTgt>
                                        </p:tgtEl>
                                      </p:cBhvr>
                                      <p:from x="200000" y="450000"/>
                                      <p:to x="100000" y="100000"/>
                                    </p:animScale>
                                    <p:set>
                                      <p:cBhvr>
                                        <p:cTn id="82" dur="770" fill="hold"/>
                                        <p:tgtEl>
                                          <p:spTgt spid="4">
                                            <p:txEl>
                                              <p:pRg st="4" end="4"/>
                                            </p:txEl>
                                          </p:spTgt>
                                        </p:tgtEl>
                                        <p:attrNameLst>
                                          <p:attrName>ppt_x</p:attrName>
                                        </p:attrNameLst>
                                      </p:cBhvr>
                                      <p:to>
                                        <p:strVal val="(0.5)"/>
                                      </p:to>
                                    </p:set>
                                    <p:anim from="(0.5)" to="(#ppt_x)" calcmode="lin" valueType="num">
                                      <p:cBhvr>
                                        <p:cTn id="83" dur="1230" accel="100000" fill="hold">
                                          <p:stCondLst>
                                            <p:cond delay="770"/>
                                          </p:stCondLst>
                                        </p:cTn>
                                        <p:tgtEl>
                                          <p:spTgt spid="4">
                                            <p:txEl>
                                              <p:pRg st="4" end="4"/>
                                            </p:txEl>
                                          </p:spTgt>
                                        </p:tgtEl>
                                        <p:attrNameLst>
                                          <p:attrName>ppt_x</p:attrName>
                                        </p:attrNameLst>
                                      </p:cBhvr>
                                    </p:anim>
                                    <p:set>
                                      <p:cBhvr>
                                        <p:cTn id="84" dur="770" fill="hold"/>
                                        <p:tgtEl>
                                          <p:spTgt spid="4">
                                            <p:txEl>
                                              <p:pRg st="4" end="4"/>
                                            </p:txEl>
                                          </p:spTgt>
                                        </p:tgtEl>
                                        <p:attrNameLst>
                                          <p:attrName>ppt_y</p:attrName>
                                        </p:attrNameLst>
                                      </p:cBhvr>
                                      <p:to>
                                        <p:strVal val="(#ppt_y+0.4)"/>
                                      </p:to>
                                    </p:set>
                                    <p:anim from="(#ppt_y+0.4)" to="(#ppt_y)" calcmode="lin" valueType="num">
                                      <p:cBhvr>
                                        <p:cTn id="85" dur="1230" accel="100000" fill="hold">
                                          <p:stCondLst>
                                            <p:cond delay="770"/>
                                          </p:stCondLst>
                                        </p:cTn>
                                        <p:tgtEl>
                                          <p:spTgt spid="4">
                                            <p:txEl>
                                              <p:pRg st="4" end="4"/>
                                            </p:txEl>
                                          </p:spTgt>
                                        </p:tgtEl>
                                        <p:attrNameLst>
                                          <p:attrName>ppt_y</p:attrName>
                                        </p:attrNameLst>
                                      </p:cBhvr>
                                    </p:anim>
                                  </p:childTnLst>
                                </p:cTn>
                              </p:par>
                              <p:par>
                                <p:cTn id="86" presetID="51" presetClass="entr" presetSubtype="0" fill="hold" nodeType="with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Effect transition="in" filter="fade">
                                      <p:cBhvr>
                                        <p:cTn id="88" dur="770" decel="100000"/>
                                        <p:tgtEl>
                                          <p:spTgt spid="4">
                                            <p:txEl>
                                              <p:pRg st="5" end="5"/>
                                            </p:txEl>
                                          </p:spTgt>
                                        </p:tgtEl>
                                      </p:cBhvr>
                                    </p:animEffect>
                                    <p:animScale>
                                      <p:cBhvr>
                                        <p:cTn id="89" dur="770" decel="100000"/>
                                        <p:tgtEl>
                                          <p:spTgt spid="4">
                                            <p:txEl>
                                              <p:pRg st="5" end="5"/>
                                            </p:txEl>
                                          </p:spTgt>
                                        </p:tgtEl>
                                      </p:cBhvr>
                                      <p:from x="10000" y="10000"/>
                                      <p:to x="200000" y="450000"/>
                                    </p:animScale>
                                    <p:animScale>
                                      <p:cBhvr>
                                        <p:cTn id="90" dur="1230" accel="100000" fill="hold">
                                          <p:stCondLst>
                                            <p:cond delay="770"/>
                                          </p:stCondLst>
                                        </p:cTn>
                                        <p:tgtEl>
                                          <p:spTgt spid="4">
                                            <p:txEl>
                                              <p:pRg st="5" end="5"/>
                                            </p:txEl>
                                          </p:spTgt>
                                        </p:tgtEl>
                                      </p:cBhvr>
                                      <p:from x="200000" y="450000"/>
                                      <p:to x="100000" y="100000"/>
                                    </p:animScale>
                                    <p:set>
                                      <p:cBhvr>
                                        <p:cTn id="91" dur="770" fill="hold"/>
                                        <p:tgtEl>
                                          <p:spTgt spid="4">
                                            <p:txEl>
                                              <p:pRg st="5" end="5"/>
                                            </p:txEl>
                                          </p:spTgt>
                                        </p:tgtEl>
                                        <p:attrNameLst>
                                          <p:attrName>ppt_x</p:attrName>
                                        </p:attrNameLst>
                                      </p:cBhvr>
                                      <p:to>
                                        <p:strVal val="(0.5)"/>
                                      </p:to>
                                    </p:set>
                                    <p:anim from="(0.5)" to="(#ppt_x)" calcmode="lin" valueType="num">
                                      <p:cBhvr>
                                        <p:cTn id="92" dur="1230" accel="100000" fill="hold">
                                          <p:stCondLst>
                                            <p:cond delay="770"/>
                                          </p:stCondLst>
                                        </p:cTn>
                                        <p:tgtEl>
                                          <p:spTgt spid="4">
                                            <p:txEl>
                                              <p:pRg st="5" end="5"/>
                                            </p:txEl>
                                          </p:spTgt>
                                        </p:tgtEl>
                                        <p:attrNameLst>
                                          <p:attrName>ppt_x</p:attrName>
                                        </p:attrNameLst>
                                      </p:cBhvr>
                                    </p:anim>
                                    <p:set>
                                      <p:cBhvr>
                                        <p:cTn id="93" dur="770" fill="hold"/>
                                        <p:tgtEl>
                                          <p:spTgt spid="4">
                                            <p:txEl>
                                              <p:pRg st="5" end="5"/>
                                            </p:txEl>
                                          </p:spTgt>
                                        </p:tgtEl>
                                        <p:attrNameLst>
                                          <p:attrName>ppt_y</p:attrName>
                                        </p:attrNameLst>
                                      </p:cBhvr>
                                      <p:to>
                                        <p:strVal val="(#ppt_y+0.4)"/>
                                      </p:to>
                                    </p:set>
                                    <p:anim from="(#ppt_y+0.4)" to="(#ppt_y)" calcmode="lin" valueType="num">
                                      <p:cBhvr>
                                        <p:cTn id="94" dur="1230" accel="100000" fill="hold">
                                          <p:stCondLst>
                                            <p:cond delay="770"/>
                                          </p:stCondLst>
                                        </p:cTn>
                                        <p:tgtEl>
                                          <p:spTgt spid="4">
                                            <p:txEl>
                                              <p:pRg st="5" end="5"/>
                                            </p:txEl>
                                          </p:spTgt>
                                        </p:tgtEl>
                                        <p:attrNameLst>
                                          <p:attrName>ppt_y</p:attrName>
                                        </p:attrNameLst>
                                      </p:cBhvr>
                                    </p:anim>
                                  </p:childTnLst>
                                </p:cTn>
                              </p:par>
                              <p:par>
                                <p:cTn id="95" presetID="51" presetClass="entr" presetSubtype="0" fill="hold" nodeType="with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Effect transition="in" filter="fade">
                                      <p:cBhvr>
                                        <p:cTn id="97" dur="770" decel="100000"/>
                                        <p:tgtEl>
                                          <p:spTgt spid="4">
                                            <p:txEl>
                                              <p:pRg st="6" end="6"/>
                                            </p:txEl>
                                          </p:spTgt>
                                        </p:tgtEl>
                                      </p:cBhvr>
                                    </p:animEffect>
                                    <p:animScale>
                                      <p:cBhvr>
                                        <p:cTn id="98" dur="770" decel="100000"/>
                                        <p:tgtEl>
                                          <p:spTgt spid="4">
                                            <p:txEl>
                                              <p:pRg st="6" end="6"/>
                                            </p:txEl>
                                          </p:spTgt>
                                        </p:tgtEl>
                                      </p:cBhvr>
                                      <p:from x="10000" y="10000"/>
                                      <p:to x="200000" y="450000"/>
                                    </p:animScale>
                                    <p:animScale>
                                      <p:cBhvr>
                                        <p:cTn id="99" dur="1230" accel="100000" fill="hold">
                                          <p:stCondLst>
                                            <p:cond delay="770"/>
                                          </p:stCondLst>
                                        </p:cTn>
                                        <p:tgtEl>
                                          <p:spTgt spid="4">
                                            <p:txEl>
                                              <p:pRg st="6" end="6"/>
                                            </p:txEl>
                                          </p:spTgt>
                                        </p:tgtEl>
                                      </p:cBhvr>
                                      <p:from x="200000" y="450000"/>
                                      <p:to x="100000" y="100000"/>
                                    </p:animScale>
                                    <p:set>
                                      <p:cBhvr>
                                        <p:cTn id="100" dur="770" fill="hold"/>
                                        <p:tgtEl>
                                          <p:spTgt spid="4">
                                            <p:txEl>
                                              <p:pRg st="6" end="6"/>
                                            </p:txEl>
                                          </p:spTgt>
                                        </p:tgtEl>
                                        <p:attrNameLst>
                                          <p:attrName>ppt_x</p:attrName>
                                        </p:attrNameLst>
                                      </p:cBhvr>
                                      <p:to>
                                        <p:strVal val="(0.5)"/>
                                      </p:to>
                                    </p:set>
                                    <p:anim from="(0.5)" to="(#ppt_x)" calcmode="lin" valueType="num">
                                      <p:cBhvr>
                                        <p:cTn id="101" dur="1230" accel="100000" fill="hold">
                                          <p:stCondLst>
                                            <p:cond delay="770"/>
                                          </p:stCondLst>
                                        </p:cTn>
                                        <p:tgtEl>
                                          <p:spTgt spid="4">
                                            <p:txEl>
                                              <p:pRg st="6" end="6"/>
                                            </p:txEl>
                                          </p:spTgt>
                                        </p:tgtEl>
                                        <p:attrNameLst>
                                          <p:attrName>ppt_x</p:attrName>
                                        </p:attrNameLst>
                                      </p:cBhvr>
                                    </p:anim>
                                    <p:set>
                                      <p:cBhvr>
                                        <p:cTn id="102" dur="770" fill="hold"/>
                                        <p:tgtEl>
                                          <p:spTgt spid="4">
                                            <p:txEl>
                                              <p:pRg st="6" end="6"/>
                                            </p:txEl>
                                          </p:spTgt>
                                        </p:tgtEl>
                                        <p:attrNameLst>
                                          <p:attrName>ppt_y</p:attrName>
                                        </p:attrNameLst>
                                      </p:cBhvr>
                                      <p:to>
                                        <p:strVal val="(#ppt_y+0.4)"/>
                                      </p:to>
                                    </p:set>
                                    <p:anim from="(#ppt_y+0.4)" to="(#ppt_y)" calcmode="lin" valueType="num">
                                      <p:cBhvr>
                                        <p:cTn id="103" dur="1230" accel="100000" fill="hold">
                                          <p:stCondLst>
                                            <p:cond delay="770"/>
                                          </p:stCondLst>
                                        </p:cTn>
                                        <p:tgtEl>
                                          <p:spTgt spid="4">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5612" y="228600"/>
            <a:ext cx="4040188" cy="639762"/>
          </a:xfrm>
        </p:spPr>
        <p:txBody>
          <a:bodyPr/>
          <a:lstStyle/>
          <a:p>
            <a:pPr algn="ctr"/>
            <a:r>
              <a:rPr lang="en-US" dirty="0" smtClean="0"/>
              <a:t>Georgia Platform</a:t>
            </a:r>
            <a:endParaRPr lang="en-US" dirty="0"/>
          </a:p>
        </p:txBody>
      </p:sp>
      <p:sp>
        <p:nvSpPr>
          <p:cNvPr id="6" name="Content Placeholder 5"/>
          <p:cNvSpPr>
            <a:spLocks noGrp="1"/>
          </p:cNvSpPr>
          <p:nvPr>
            <p:ph sz="half" idx="2"/>
          </p:nvPr>
        </p:nvSpPr>
        <p:spPr>
          <a:xfrm>
            <a:off x="455612" y="838200"/>
            <a:ext cx="4040188" cy="3951288"/>
          </a:xfrm>
        </p:spPr>
        <p:txBody>
          <a:bodyPr>
            <a:normAutofit/>
          </a:bodyPr>
          <a:lstStyle/>
          <a:p>
            <a:r>
              <a:rPr lang="en-US" sz="1600" dirty="0" smtClean="0"/>
              <a:t>Georgia passed a platform that agreed with California being added as a free state. </a:t>
            </a:r>
          </a:p>
          <a:p>
            <a:r>
              <a:rPr lang="en-US" sz="1600" dirty="0" smtClean="0"/>
              <a:t>Georgia wanted to show that they were pro-Union and against secession.</a:t>
            </a:r>
          </a:p>
          <a:p>
            <a:r>
              <a:rPr lang="en-US" sz="1600" dirty="0" smtClean="0"/>
              <a:t>The platform did mention that stopping the spread of slavery in new states was not fair to the south and had to stop. </a:t>
            </a:r>
            <a:endParaRPr lang="en-US" sz="1600" dirty="0"/>
          </a:p>
        </p:txBody>
      </p:sp>
      <p:sp>
        <p:nvSpPr>
          <p:cNvPr id="7" name="Text Placeholder 6"/>
          <p:cNvSpPr>
            <a:spLocks noGrp="1"/>
          </p:cNvSpPr>
          <p:nvPr>
            <p:ph type="body" sz="quarter" idx="3"/>
          </p:nvPr>
        </p:nvSpPr>
        <p:spPr>
          <a:xfrm>
            <a:off x="4724400" y="152400"/>
            <a:ext cx="4041775" cy="639762"/>
          </a:xfrm>
        </p:spPr>
        <p:txBody>
          <a:bodyPr/>
          <a:lstStyle/>
          <a:p>
            <a:pPr algn="ctr"/>
            <a:r>
              <a:rPr lang="en-US" dirty="0" smtClean="0"/>
              <a:t>Election of 1860</a:t>
            </a:r>
            <a:endParaRPr lang="en-US" dirty="0"/>
          </a:p>
        </p:txBody>
      </p:sp>
      <p:sp>
        <p:nvSpPr>
          <p:cNvPr id="8" name="Content Placeholder 7"/>
          <p:cNvSpPr>
            <a:spLocks noGrp="1"/>
          </p:cNvSpPr>
          <p:nvPr>
            <p:ph sz="quarter" idx="4"/>
          </p:nvPr>
        </p:nvSpPr>
        <p:spPr>
          <a:xfrm>
            <a:off x="4724400" y="762000"/>
            <a:ext cx="4041775" cy="3951288"/>
          </a:xfrm>
        </p:spPr>
        <p:txBody>
          <a:bodyPr>
            <a:normAutofit/>
          </a:bodyPr>
          <a:lstStyle/>
          <a:p>
            <a:r>
              <a:rPr lang="en-US" sz="1600" dirty="0" smtClean="0"/>
              <a:t>The Republicans were a new political party whose platform was to stop the SPREAD of slavery.</a:t>
            </a:r>
          </a:p>
          <a:p>
            <a:r>
              <a:rPr lang="en-US" sz="1600" dirty="0" smtClean="0"/>
              <a:t>Southerners did not like this and identified more with the Democrats. </a:t>
            </a:r>
          </a:p>
          <a:p>
            <a:r>
              <a:rPr lang="en-US" sz="1600" dirty="0" smtClean="0"/>
              <a:t>Most southern states claimed that if Lincoln won the election, they would secede, or pull out of the Union to form their own country.</a:t>
            </a:r>
          </a:p>
          <a:p>
            <a:r>
              <a:rPr lang="en-US" sz="1600" dirty="0" smtClean="0"/>
              <a:t>They did. That new nation was called the Confederate States of America, </a:t>
            </a:r>
            <a:r>
              <a:rPr lang="en-US" sz="1600" dirty="0" err="1" smtClean="0"/>
              <a:t>a.k.a</a:t>
            </a:r>
            <a:r>
              <a:rPr lang="en-US" sz="1600" dirty="0" smtClean="0"/>
              <a:t> CSA, </a:t>
            </a:r>
            <a:r>
              <a:rPr lang="en-US" sz="1600" dirty="0" err="1" smtClean="0"/>
              <a:t>b.k.a</a:t>
            </a:r>
            <a:r>
              <a:rPr lang="en-US" sz="1600" dirty="0" smtClean="0"/>
              <a:t>. the Confederacy.</a:t>
            </a:r>
          </a:p>
          <a:p>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038600"/>
            <a:ext cx="3720407" cy="2357485"/>
          </a:xfrm>
          <a:prstGeom prst="rect">
            <a:avLst/>
          </a:prstGeom>
        </p:spPr>
      </p:pic>
    </p:spTree>
    <p:extLst>
      <p:ext uri="{BB962C8B-B14F-4D97-AF65-F5344CB8AC3E}">
        <p14:creationId xmlns:p14="http://schemas.microsoft.com/office/powerpoint/2010/main" val="369282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CSA</a:t>
            </a:r>
            <a:endParaRPr lang="en-US" dirty="0"/>
          </a:p>
        </p:txBody>
      </p:sp>
      <p:sp>
        <p:nvSpPr>
          <p:cNvPr id="6" name="Text Placeholder 5"/>
          <p:cNvSpPr>
            <a:spLocks noGrp="1"/>
          </p:cNvSpPr>
          <p:nvPr>
            <p:ph type="body" idx="1"/>
          </p:nvPr>
        </p:nvSpPr>
        <p:spPr/>
        <p:txBody>
          <a:bodyPr/>
          <a:lstStyle/>
          <a:p>
            <a:pPr algn="ctr"/>
            <a:r>
              <a:rPr lang="en-US" dirty="0" smtClean="0"/>
              <a:t>President-Jefferson Davis</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7800" y="2286000"/>
            <a:ext cx="2223294" cy="3210104"/>
          </a:xfrm>
        </p:spPr>
      </p:pic>
      <p:sp>
        <p:nvSpPr>
          <p:cNvPr id="8" name="Text Placeholder 7"/>
          <p:cNvSpPr>
            <a:spLocks noGrp="1"/>
          </p:cNvSpPr>
          <p:nvPr>
            <p:ph type="body" sz="quarter" idx="3"/>
          </p:nvPr>
        </p:nvSpPr>
        <p:spPr/>
        <p:txBody>
          <a:bodyPr>
            <a:normAutofit fontScale="92500" lnSpcReduction="20000"/>
          </a:bodyPr>
          <a:lstStyle/>
          <a:p>
            <a:pPr algn="ctr"/>
            <a:r>
              <a:rPr lang="en-US" dirty="0" smtClean="0"/>
              <a:t>Vice President-Alexander Stephens</a:t>
            </a:r>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0200" y="2362200"/>
            <a:ext cx="2898461" cy="3126581"/>
          </a:xfrm>
        </p:spPr>
      </p:pic>
    </p:spTree>
    <p:extLst>
      <p:ext uri="{BB962C8B-B14F-4D97-AF65-F5344CB8AC3E}">
        <p14:creationId xmlns:p14="http://schemas.microsoft.com/office/powerpoint/2010/main" val="30674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Alexander Stephens</a:t>
            </a:r>
            <a:br>
              <a:rPr lang="en-US" dirty="0"/>
            </a:br>
            <a:endParaRPr lang="en-US" dirty="0"/>
          </a:p>
        </p:txBody>
      </p:sp>
      <p:sp>
        <p:nvSpPr>
          <p:cNvPr id="8" name="Content Placeholder 7"/>
          <p:cNvSpPr>
            <a:spLocks noGrp="1"/>
          </p:cNvSpPr>
          <p:nvPr>
            <p:ph sz="half" idx="1"/>
          </p:nvPr>
        </p:nvSpPr>
        <p:spPr/>
        <p:txBody>
          <a:bodyPr>
            <a:normAutofit/>
          </a:bodyPr>
          <a:lstStyle/>
          <a:p>
            <a:r>
              <a:rPr lang="en-US" sz="1600" dirty="0"/>
              <a:t>Elected to the General Assembly in 1836</a:t>
            </a:r>
          </a:p>
          <a:p>
            <a:r>
              <a:rPr lang="en-US" sz="1600" dirty="0"/>
              <a:t>Spoke out against Georgia seceding from the Union.</a:t>
            </a:r>
          </a:p>
          <a:p>
            <a:r>
              <a:rPr lang="en-US" sz="1600" dirty="0"/>
              <a:t>His fellow law makers criticized him for this.</a:t>
            </a:r>
          </a:p>
          <a:p>
            <a:r>
              <a:rPr lang="en-US" sz="1600" dirty="0"/>
              <a:t>He eventually became the vice president of the CSA in </a:t>
            </a:r>
          </a:p>
          <a:p>
            <a:r>
              <a:rPr lang="en-US" sz="1600" dirty="0"/>
              <a:t>After the war, he was imprisoned for 5 months in Boston.</a:t>
            </a:r>
          </a:p>
          <a:p>
            <a:r>
              <a:rPr lang="en-US" sz="1600" dirty="0"/>
              <a:t>He was later elected to U.S. Senate, Georgia House of Reps, and Georgia Governor.</a:t>
            </a:r>
          </a:p>
          <a:p>
            <a:endParaRPr lang="en-US" sz="16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8300" y="1219200"/>
            <a:ext cx="2981854" cy="4472781"/>
          </a:xfrm>
        </p:spPr>
      </p:pic>
    </p:spTree>
    <p:extLst>
      <p:ext uri="{BB962C8B-B14F-4D97-AF65-F5344CB8AC3E}">
        <p14:creationId xmlns:p14="http://schemas.microsoft.com/office/powerpoint/2010/main" val="29033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Antietam and the Emancipation Proclamation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Antietam (Sharpsburg)</a:t>
            </a:r>
            <a:endParaRPr lang="en-US" dirty="0"/>
          </a:p>
        </p:txBody>
      </p:sp>
      <p:sp>
        <p:nvSpPr>
          <p:cNvPr id="5" name="Content Placeholder 4"/>
          <p:cNvSpPr>
            <a:spLocks noGrp="1"/>
          </p:cNvSpPr>
          <p:nvPr>
            <p:ph sz="half" idx="1"/>
          </p:nvPr>
        </p:nvSpPr>
        <p:spPr>
          <a:xfrm>
            <a:off x="457200" y="1600200"/>
            <a:ext cx="4038600" cy="5105400"/>
          </a:xfrm>
        </p:spPr>
        <p:txBody>
          <a:bodyPr>
            <a:normAutofit fontScale="92500" lnSpcReduction="10000"/>
          </a:bodyPr>
          <a:lstStyle/>
          <a:p>
            <a:r>
              <a:rPr lang="en-US" sz="1800" dirty="0" smtClean="0"/>
              <a:t>What or where is Antietam?</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r>
              <a:rPr lang="en-US" sz="1800" dirty="0" smtClean="0"/>
              <a:t>http://www.nps.gov/ancm/index.htm</a:t>
            </a:r>
            <a:endParaRPr lang="en-US" sz="1800" dirty="0"/>
          </a:p>
        </p:txBody>
      </p:sp>
      <p:sp>
        <p:nvSpPr>
          <p:cNvPr id="6" name="Content Placeholder 5"/>
          <p:cNvSpPr>
            <a:spLocks noGrp="1"/>
          </p:cNvSpPr>
          <p:nvPr>
            <p:ph sz="half" idx="2"/>
          </p:nvPr>
        </p:nvSpPr>
        <p:spPr/>
        <p:txBody>
          <a:bodyPr>
            <a:normAutofit fontScale="92500" lnSpcReduction="10000"/>
          </a:bodyPr>
          <a:lstStyle/>
          <a:p>
            <a:r>
              <a:rPr lang="en-US" sz="1800" dirty="0" smtClean="0"/>
              <a:t>The Battle of Antietam took place in Maryland on Sept. 17, 1862.</a:t>
            </a:r>
          </a:p>
          <a:p>
            <a:r>
              <a:rPr lang="en-US" sz="1800" dirty="0" smtClean="0"/>
              <a:t>This was the Confederacy’s first attempt to invade northern territory.</a:t>
            </a:r>
          </a:p>
          <a:p>
            <a:r>
              <a:rPr lang="en-US" sz="1800" dirty="0" smtClean="0"/>
              <a:t>Over 22,000 men were killed.</a:t>
            </a:r>
          </a:p>
          <a:p>
            <a:pPr lvl="1"/>
            <a:r>
              <a:rPr lang="en-US" sz="1400" dirty="0" smtClean="0"/>
              <a:t>12,401 Union</a:t>
            </a:r>
          </a:p>
          <a:p>
            <a:pPr lvl="1"/>
            <a:r>
              <a:rPr lang="en-US" sz="1400" dirty="0" smtClean="0"/>
              <a:t>10, 318 Confederate</a:t>
            </a:r>
          </a:p>
          <a:p>
            <a:r>
              <a:rPr lang="en-US" sz="1800" dirty="0" smtClean="0"/>
              <a:t>General Robert E. Lee led the Confederate army.</a:t>
            </a:r>
          </a:p>
          <a:p>
            <a:r>
              <a:rPr lang="en-US" sz="1800" dirty="0" smtClean="0"/>
              <a:t>George B. McClellan led the Union Army.</a:t>
            </a:r>
          </a:p>
          <a:p>
            <a:r>
              <a:rPr lang="en-US" sz="1800" dirty="0" smtClean="0"/>
              <a:t>Antietam is the bloodiest 1-day battle. General Lee’s failure to bring the war north gave Lincoln the opportunity to issue the Emancipation Proclamation. </a:t>
            </a:r>
            <a:endParaRPr lang="en-US" sz="1800" dirty="0"/>
          </a:p>
        </p:txBody>
      </p:sp>
      <p:pic>
        <p:nvPicPr>
          <p:cNvPr id="9" name="Picture 2"/>
          <p:cNvPicPr>
            <a:picLocks noChangeAspect="1" noChangeArrowheads="1"/>
          </p:cNvPicPr>
          <p:nvPr/>
        </p:nvPicPr>
        <p:blipFill>
          <a:blip r:embed="rId3" cstate="print"/>
          <a:srcRect/>
          <a:stretch>
            <a:fillRect/>
          </a:stretch>
        </p:blipFill>
        <p:spPr bwMode="auto">
          <a:xfrm>
            <a:off x="533399" y="3024143"/>
            <a:ext cx="1547813" cy="2238287"/>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2438400" y="2995555"/>
            <a:ext cx="1476375" cy="2266875"/>
          </a:xfrm>
          <a:prstGeom prst="rect">
            <a:avLst/>
          </a:prstGeom>
          <a:noFill/>
          <a:ln w="9525">
            <a:noFill/>
            <a:miter lim="800000"/>
            <a:headEnd/>
            <a:tailEnd/>
          </a:ln>
          <a:effectLst/>
        </p:spPr>
      </p:pic>
    </p:spTree>
  </p:cSld>
  <p:clrMapOvr>
    <a:masterClrMapping/>
  </p:clrMapOvr>
  <p:transition spd="slow">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strips(downLeft)">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trips(down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box(in)">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strips(downLeft)">
                                      <p:cBhvr>
                                        <p:cTn id="5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838200"/>
            <a:ext cx="4038600" cy="5384800"/>
          </a:xfrm>
        </p:spPr>
      </p:pic>
    </p:spTree>
    <p:extLst>
      <p:ext uri="{BB962C8B-B14F-4D97-AF65-F5344CB8AC3E}">
        <p14:creationId xmlns:p14="http://schemas.microsoft.com/office/powerpoint/2010/main" val="218655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descr="lincoln-mcclellan-jpg.jpg"/>
          <p:cNvPicPr>
            <a:picLocks noGrp="1" noChangeAspect="1"/>
          </p:cNvPicPr>
          <p:nvPr>
            <p:ph idx="1"/>
          </p:nvPr>
        </p:nvPicPr>
        <p:blipFill>
          <a:blip r:embed="rId2" cstate="print"/>
          <a:stretch>
            <a:fillRect/>
          </a:stretch>
        </p:blipFill>
        <p:spPr>
          <a:xfrm>
            <a:off x="762000" y="457200"/>
            <a:ext cx="7342128" cy="599795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a:t>
            </a:r>
            <a:endParaRPr lang="en-US" dirty="0"/>
          </a:p>
        </p:txBody>
      </p:sp>
      <p:pic>
        <p:nvPicPr>
          <p:cNvPr id="4" name="Content Placeholder 3" descr="coreys.jpg"/>
          <p:cNvPicPr>
            <a:picLocks noGrp="1" noChangeAspect="1"/>
          </p:cNvPicPr>
          <p:nvPr>
            <p:ph idx="1"/>
          </p:nvPr>
        </p:nvPicPr>
        <p:blipFill>
          <a:blip r:embed="rId2" cstate="print"/>
          <a:stretch>
            <a:fillRect/>
          </a:stretch>
        </p:blipFill>
        <p:spPr>
          <a:xfrm>
            <a:off x="2438400" y="1447800"/>
            <a:ext cx="4186570" cy="519309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977</Words>
  <Application>Microsoft Office PowerPoint</Application>
  <PresentationFormat>On-screen Show (4:3)</PresentationFormat>
  <Paragraphs>120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Election of 1860 and Alexander Stephens</vt:lpstr>
      <vt:lpstr>PowerPoint Presentation</vt:lpstr>
      <vt:lpstr>CSA</vt:lpstr>
      <vt:lpstr>Alexander Stephens </vt:lpstr>
      <vt:lpstr>Antietam and the Emancipation Proclamation</vt:lpstr>
      <vt:lpstr>Antietam (Sharpsburg)</vt:lpstr>
      <vt:lpstr>PowerPoint Presentation</vt:lpstr>
      <vt:lpstr>PowerPoint Presentation</vt:lpstr>
      <vt:lpstr>Emancipation?</vt:lpstr>
      <vt:lpstr>Emancipation Proclamation September 22, 1862</vt:lpstr>
      <vt:lpstr>"That on the 1st day of January, A.D. 1863, all persons held as slaves within any State or designated part of a State the people whereof shall then be in rebellion against the United States shall be then, thenceforward, and forever free…”</vt:lpstr>
      <vt:lpstr>Battle of Chickamauga</vt:lpstr>
      <vt:lpstr>PowerPoint Presentation</vt:lpstr>
      <vt:lpstr>Union Blockade of the Georgia Coast </vt:lpstr>
      <vt:lpstr>Andersonville</vt:lpstr>
      <vt:lpstr>William T. Sherman Union General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Antietam and the Emancipation Proclamation</dc:title>
  <dc:creator>Monique</dc:creator>
  <cp:lastModifiedBy>cms student</cp:lastModifiedBy>
  <cp:revision>52</cp:revision>
  <dcterms:created xsi:type="dcterms:W3CDTF">2011-02-13T16:15:29Z</dcterms:created>
  <dcterms:modified xsi:type="dcterms:W3CDTF">2013-02-13T17:50:54Z</dcterms:modified>
</cp:coreProperties>
</file>