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71" r:id="rId4"/>
    <p:sldId id="270" r:id="rId5"/>
    <p:sldId id="291" r:id="rId6"/>
    <p:sldId id="266" r:id="rId7"/>
    <p:sldId id="273" r:id="rId8"/>
    <p:sldId id="274" r:id="rId9"/>
    <p:sldId id="285" r:id="rId10"/>
    <p:sldId id="275" r:id="rId11"/>
    <p:sldId id="276" r:id="rId12"/>
    <p:sldId id="277" r:id="rId13"/>
    <p:sldId id="286" r:id="rId14"/>
    <p:sldId id="278" r:id="rId15"/>
    <p:sldId id="287" r:id="rId16"/>
    <p:sldId id="279" r:id="rId17"/>
    <p:sldId id="280" r:id="rId18"/>
    <p:sldId id="267" r:id="rId19"/>
    <p:sldId id="268" r:id="rId20"/>
    <p:sldId id="258" r:id="rId21"/>
    <p:sldId id="259" r:id="rId22"/>
    <p:sldId id="288" r:id="rId23"/>
    <p:sldId id="289" r:id="rId24"/>
    <p:sldId id="257" r:id="rId25"/>
    <p:sldId id="260" r:id="rId26"/>
    <p:sldId id="261" r:id="rId27"/>
    <p:sldId id="290" r:id="rId28"/>
    <p:sldId id="262" r:id="rId29"/>
    <p:sldId id="263" r:id="rId30"/>
    <p:sldId id="264" r:id="rId31"/>
    <p:sldId id="281" r:id="rId32"/>
    <p:sldId id="282" r:id="rId33"/>
    <p:sldId id="283" r:id="rId34"/>
    <p:sldId id="284" r:id="rId35"/>
    <p:sldId id="26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444" autoAdjust="0"/>
  </p:normalViewPr>
  <p:slideViewPr>
    <p:cSldViewPr snapToGrid="0" snapToObjects="1">
      <p:cViewPr>
        <p:scale>
          <a:sx n="70" d="100"/>
          <a:sy n="70" d="100"/>
        </p:scale>
        <p:origin x="-12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24DF194-740A-5144-B68E-A55F22D7151A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5AF408D2-624B-E94A-8090-2962A92BD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ebellum Cotton Plantation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33030"/>
            <a:ext cx="6400800" cy="421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617" y="3434680"/>
            <a:ext cx="6030736" cy="1914144"/>
          </a:xfrm>
        </p:spPr>
        <p:txBody>
          <a:bodyPr/>
          <a:lstStyle/>
          <a:p>
            <a:r>
              <a:rPr lang="en-US" sz="5400" b="1" dirty="0" smtClean="0"/>
              <a:t>Antebellum Georgia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667" y="5446888"/>
            <a:ext cx="7994609" cy="144855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GPS Standard: </a:t>
            </a:r>
          </a:p>
          <a:p>
            <a:r>
              <a:rPr lang="en-US" dirty="0" smtClean="0"/>
              <a:t>SS8H6 The student will analyze the impact of the Civil War and Reconstruction on Georgia. </a:t>
            </a:r>
          </a:p>
          <a:p>
            <a:r>
              <a:rPr lang="en-US" dirty="0" smtClean="0"/>
              <a:t>SS8E1 The student will give examples of the kinds of goods and services produced in Georgia in different historical periods.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37037" y="1017543"/>
            <a:ext cx="7313613" cy="1420671"/>
          </a:xfrm>
        </p:spPr>
        <p:txBody>
          <a:bodyPr>
            <a:prstTxWarp prst="textNoShape">
              <a:avLst/>
            </a:prstTxWarp>
          </a:bodyPr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/>
              </a:rPr>
              <a:t>Slave Codes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nard MT Condensed"/>
            </a:endParaRPr>
          </a:p>
        </p:txBody>
      </p:sp>
      <p:pic>
        <p:nvPicPr>
          <p:cNvPr id="4" name="Picture 3" descr="Barco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282" y="331103"/>
            <a:ext cx="4676775" cy="33813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00" y="3135907"/>
            <a:ext cx="7615995" cy="470027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EE7E21"/>
                </a:solidFill>
                <a:latin typeface="Cooper Black"/>
              </a:rPr>
              <a:t>Took away nearly all rights of slaves</a:t>
            </a:r>
          </a:p>
          <a:p>
            <a:pPr lvl="0"/>
            <a:r>
              <a:rPr lang="en-US" dirty="0" smtClean="0">
                <a:solidFill>
                  <a:srgbClr val="EE7E21"/>
                </a:solidFill>
                <a:latin typeface="Cooper Black"/>
              </a:rPr>
              <a:t>Slaves could not carry weapons, make any contact with white people</a:t>
            </a:r>
          </a:p>
          <a:p>
            <a:pPr lvl="0"/>
            <a:r>
              <a:rPr lang="en-US" dirty="0" smtClean="0">
                <a:solidFill>
                  <a:srgbClr val="EE7E21"/>
                </a:solidFill>
                <a:latin typeface="Cooper Black"/>
              </a:rPr>
              <a:t>People who tried to help people of color were </a:t>
            </a:r>
            <a:r>
              <a:rPr lang="en-US" b="1" dirty="0" smtClean="0">
                <a:solidFill>
                  <a:srgbClr val="EE7E21"/>
                </a:solidFill>
                <a:latin typeface="Cooper Black"/>
              </a:rPr>
              <a:t>abolitionists</a:t>
            </a:r>
            <a:r>
              <a:rPr lang="en-US" dirty="0" smtClean="0">
                <a:solidFill>
                  <a:srgbClr val="EE7E21"/>
                </a:solidFill>
                <a:latin typeface="Cooper Black"/>
              </a:rPr>
              <a:t>; slaves could not work any job involving reading and writing</a:t>
            </a:r>
          </a:p>
          <a:p>
            <a:pPr lvl="0"/>
            <a:r>
              <a:rPr lang="en-US" dirty="0" smtClean="0">
                <a:solidFill>
                  <a:srgbClr val="EE7E21"/>
                </a:solidFill>
                <a:latin typeface="Cooper Black"/>
              </a:rPr>
              <a:t>Slaves had little time to talk together</a:t>
            </a:r>
            <a:endParaRPr lang="en-US" dirty="0">
              <a:solidFill>
                <a:srgbClr val="EE7E21"/>
              </a:solidFill>
              <a:latin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096" y="348789"/>
            <a:ext cx="7313613" cy="868362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tencil"/>
              </a:rPr>
              <a:t>John Brown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248" y="1543210"/>
            <a:ext cx="5148900" cy="5224302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4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</a:rPr>
              <a:t>White abolitionist John Brown led a raid on federal arsenal (arms storehouse) at Harper’s Ferry, Virginia</a:t>
            </a:r>
          </a:p>
          <a:p>
            <a:pPr lvl="0">
              <a:spcBef>
                <a:spcPts val="14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</a:rPr>
              <a:t>Brown wanted ammunition to lead a rebellion to free the South’s slaves</a:t>
            </a:r>
          </a:p>
          <a:p>
            <a:pPr lvl="0">
              <a:spcBef>
                <a:spcPts val="14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</a:rPr>
              <a:t>He was captured and hanged for treason </a:t>
            </a:r>
          </a:p>
          <a:p>
            <a:pPr lvl="0">
              <a:spcBef>
                <a:spcPts val="14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/>
              </a:rPr>
              <a:t>The John Brown Raid added to fear and distrust, especially in the South; to many Northerners, Brown became a hero</a:t>
            </a:r>
            <a:endParaRPr lang="en-US" dirty="0">
              <a:solidFill>
                <a:srgbClr val="FF0000"/>
              </a:solidFill>
              <a:latin typeface="Cambria"/>
            </a:endParaRPr>
          </a:p>
        </p:txBody>
      </p:sp>
      <p:pic>
        <p:nvPicPr>
          <p:cNvPr id="4" name="Picture 3" descr="brow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3" y="106423"/>
            <a:ext cx="3487311" cy="3703339"/>
          </a:xfrm>
          <a:prstGeom prst="rect">
            <a:avLst/>
          </a:prstGeom>
        </p:spPr>
      </p:pic>
      <p:pic>
        <p:nvPicPr>
          <p:cNvPr id="5" name="Picture 4" descr="82590-004-346616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2" y="3981372"/>
            <a:ext cx="3895847" cy="275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alkduster"/>
              </a:rPr>
              <a:t>The Underground Railroad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9" y="1838103"/>
            <a:ext cx="4286223" cy="4803237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sto MT"/>
              </a:rPr>
              <a:t>Network of roads, houses, river crossings, boats, wagons, woods, and streams operated by blacks and whites</a:t>
            </a:r>
          </a:p>
          <a:p>
            <a:pPr lvl="0">
              <a:buFont typeface="Wingdings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sto MT"/>
              </a:rPr>
              <a:t>Provided a trail of flight for slaves seeking freedom in Canada or the Northern states</a:t>
            </a:r>
          </a:p>
          <a:p>
            <a:pPr lvl="0">
              <a:buFont typeface="Wingdings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sto MT"/>
              </a:rPr>
              <a:t>Safe stops along the way called stations</a:t>
            </a:r>
          </a:p>
          <a:p>
            <a:pPr lvl="0">
              <a:buFont typeface="Wingdings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sto MT"/>
              </a:rPr>
              <a:t>Ex-slave Harriet Tubman personally helped more than 300 slaves escape to freedom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underground_railr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700" y="1664695"/>
            <a:ext cx="4686135" cy="5059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prstTxWarp prst="textDeflateTop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Marker Felt"/>
                <a:cs typeface="Marker Felt"/>
              </a:rPr>
              <a:t>Slavery Mini-Review</a:t>
            </a:r>
            <a:endParaRPr lang="en-US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2567727"/>
          <a:ext cx="7313614" cy="39813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56807"/>
                <a:gridCol w="3656807"/>
              </a:tblGrid>
              <a:tr h="796275"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____________________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Led a bloody</a:t>
                      </a:r>
                      <a:r>
                        <a:rPr lang="en-US" baseline="0" dirty="0" smtClean="0"/>
                        <a:t> rebellion in Virginia in 1831</a:t>
                      </a:r>
                      <a:endParaRPr lang="en-US" dirty="0"/>
                    </a:p>
                  </a:txBody>
                  <a:tcPr anchor="ctr" anchorCtr="1"/>
                </a:tc>
              </a:tr>
              <a:tr h="796275"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____________________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People who wanted to help slaves</a:t>
                      </a:r>
                      <a:endParaRPr lang="en-US" dirty="0"/>
                    </a:p>
                  </a:txBody>
                  <a:tcPr anchor="ctr" anchorCtr="1"/>
                </a:tc>
              </a:tr>
              <a:tr h="796275"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____________________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Older slaves trusted by plantation owners</a:t>
                      </a:r>
                      <a:endParaRPr lang="en-US" dirty="0"/>
                    </a:p>
                  </a:txBody>
                  <a:tcPr anchor="ctr" anchorCtr="1"/>
                </a:tc>
              </a:tr>
              <a:tr h="796275"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____________________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Raided a federal arsenal to get weapons to frees the South’s slaves</a:t>
                      </a:r>
                      <a:endParaRPr lang="en-US" dirty="0"/>
                    </a:p>
                  </a:txBody>
                  <a:tcPr anchor="ctr" anchorCtr="1"/>
                </a:tc>
              </a:tr>
              <a:tr h="796275"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____________________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en-US" dirty="0" smtClean="0"/>
                        <a:t>Led 300 slaves to freedom through the Underground</a:t>
                      </a:r>
                      <a:r>
                        <a:rPr lang="en-US" baseline="0" dirty="0" smtClean="0"/>
                        <a:t> Railroad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6795" y="1624927"/>
          <a:ext cx="7691218" cy="41724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68384"/>
                <a:gridCol w="1802196"/>
                <a:gridCol w="1544740"/>
                <a:gridCol w="1201464"/>
                <a:gridCol w="1774434"/>
              </a:tblGrid>
              <a:tr h="417243">
                <a:tc>
                  <a:txBody>
                    <a:bodyPr/>
                    <a:lstStyle/>
                    <a:p>
                      <a:r>
                        <a:rPr lang="en-US" dirty="0" smtClean="0"/>
                        <a:t>John Brown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Harriet Tubman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 Turner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Drivers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Abolitionists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1" y="91374"/>
            <a:ext cx="8898989" cy="868362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5400" b="1" dirty="0" smtClean="0">
                <a:solidFill>
                  <a:srgbClr val="0000FF"/>
                </a:solidFill>
                <a:latin typeface="Harrington"/>
                <a:cs typeface="Harrington"/>
              </a:rPr>
              <a:t>Georgia’s Pre-War Economy</a:t>
            </a:r>
            <a:endParaRPr lang="en-US" sz="5400" b="1" dirty="0">
              <a:solidFill>
                <a:srgbClr val="0000FF"/>
              </a:solidFill>
              <a:latin typeface="Harrington"/>
              <a:cs typeface="Harringt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9" y="1632171"/>
            <a:ext cx="4323993" cy="4889043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68,000 farms by 1860; cotton was chief crop</a:t>
            </a:r>
          </a:p>
          <a:p>
            <a:pPr lvl="0">
              <a:buFont typeface="Wingdings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500 plantations (500 acres or more); most farms were less than 100 acres</a:t>
            </a:r>
          </a:p>
          <a:p>
            <a:pPr lvl="0">
              <a:buFont typeface="Wingdings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60 percent of Georgians owned no slaves; only 236 had 100 or more slaves</a:t>
            </a:r>
          </a:p>
          <a:p>
            <a:pPr lvl="0">
              <a:buFont typeface="Wingdings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Half of Georgia’s total wealth was in slaves ($400 million) </a:t>
            </a:r>
          </a:p>
          <a:p>
            <a:pPr lvl="0">
              <a:buFont typeface="Wingdings" charset="2"/>
              <a:buChar char="v"/>
            </a:pPr>
            <a:r>
              <a:rPr lang="en-US" dirty="0" smtClean="0">
                <a:solidFill>
                  <a:srgbClr val="0000FF"/>
                </a:solidFill>
                <a:latin typeface="Century Schoolbook"/>
                <a:cs typeface="Century Schoolbook"/>
              </a:rPr>
              <a:t>1,890 factories in Georgia by 1860; about $11 million in value  </a:t>
            </a:r>
            <a:endParaRPr lang="en-US" dirty="0">
              <a:solidFill>
                <a:srgbClr val="0000FF"/>
              </a:solidFill>
              <a:latin typeface="Century Schoolbook"/>
              <a:cs typeface="Century Schoolbook"/>
            </a:endParaRPr>
          </a:p>
        </p:txBody>
      </p:sp>
      <p:pic>
        <p:nvPicPr>
          <p:cNvPr id="4" name="Picture 3" descr="Cotton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872" y="1820942"/>
            <a:ext cx="4712308" cy="387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0000FF"/>
                </a:solidFill>
                <a:latin typeface="Marker Felt"/>
                <a:cs typeface="Marker Felt"/>
              </a:rPr>
              <a:t>Tariffs</a:t>
            </a:r>
            <a:endParaRPr lang="en-US" sz="7200" dirty="0">
              <a:solidFill>
                <a:srgbClr val="0000FF"/>
              </a:solidFill>
              <a:latin typeface="Marker Felt"/>
              <a:cs typeface="Marker Fe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284" y="1735138"/>
            <a:ext cx="4286223" cy="470027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Tariffs</a:t>
            </a:r>
            <a:r>
              <a:rPr lang="en-US" dirty="0" smtClean="0">
                <a:solidFill>
                  <a:srgbClr val="0000FF"/>
                </a:solidFill>
              </a:rPr>
              <a:t>, or taxes on imported goods, were another source of conflict between North and South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Northern states wanted higher tariffs because items made in the North would cost less than imported ones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</a:rPr>
              <a:t>Southern states had fewer factories and bought many manufactured goods from foreign countries.  Therefore, they did not want higher tariffs.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Cartoon-money-sign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5" y="1513842"/>
            <a:ext cx="3570787" cy="5122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236" y="102968"/>
            <a:ext cx="7313613" cy="1079861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Handwriting - Dakota"/>
                <a:cs typeface="Handwriting - Dakota"/>
              </a:rPr>
              <a:t>Education</a:t>
            </a:r>
            <a:endParaRPr lang="en-US" sz="6000" b="1" dirty="0">
              <a:solidFill>
                <a:schemeClr val="accent2">
                  <a:lumMod val="75000"/>
                  <a:lumOff val="25000"/>
                </a:schemeClr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4175" y="1735137"/>
            <a:ext cx="4595171" cy="4580143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AF0C0C"/>
                </a:solidFill>
                <a:latin typeface="Chalkboard"/>
                <a:cs typeface="Chalkboard"/>
              </a:rPr>
              <a:t>Most Georgians had little education 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AF0C0C"/>
                </a:solidFill>
                <a:latin typeface="Chalkboard"/>
                <a:cs typeface="Chalkboard"/>
              </a:rPr>
              <a:t>20 percent of Georgians were illiterate in 1850  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AF0C0C"/>
                </a:solidFill>
                <a:latin typeface="Chalkboard"/>
                <a:cs typeface="Chalkboard"/>
              </a:rPr>
              <a:t>$100,000 allotted in 1858 to begin free schools; the outbreak of the Civil War delayed these plans 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AF0C0C"/>
                </a:solidFill>
                <a:latin typeface="Chalkboard"/>
                <a:cs typeface="Chalkboard"/>
              </a:rPr>
              <a:t>Georgia’s first law school founded in 1859</a:t>
            </a:r>
          </a:p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AF0C0C"/>
                </a:solidFill>
                <a:latin typeface="Chalkboard"/>
                <a:cs typeface="Chalkboard"/>
              </a:rPr>
              <a:t>Blacks were not given educational opportunities</a:t>
            </a:r>
          </a:p>
        </p:txBody>
      </p:sp>
      <p:pic>
        <p:nvPicPr>
          <p:cNvPr id="4" name="Picture 3" descr="textbooks_or_schoolbooks_with_an_apple_for_teacher_on_top_0071-0907-2807-4104_SM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0" y="1958230"/>
            <a:ext cx="3977284" cy="381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1628"/>
            <a:ext cx="7313613" cy="868362"/>
          </a:xfrm>
        </p:spPr>
        <p:txBody>
          <a:bodyPr/>
          <a:lstStyle/>
          <a:p>
            <a:r>
              <a:rPr lang="en-US" sz="8000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Lucida Blackletter"/>
                <a:cs typeface="Lucida Blackletter"/>
              </a:rPr>
              <a:t>Religion</a:t>
            </a:r>
            <a:endParaRPr lang="en-US" sz="8000" dirty="0">
              <a:solidFill>
                <a:schemeClr val="accent2">
                  <a:lumMod val="50000"/>
                  <a:lumOff val="50000"/>
                </a:schemeClr>
              </a:solidFill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12" y="4684972"/>
            <a:ext cx="8229600" cy="2170210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charset="2"/>
              <a:buChar char="Ø"/>
            </a:pPr>
            <a:r>
              <a:rPr lang="en-US" sz="2857" dirty="0" smtClean="0">
                <a:solidFill>
                  <a:srgbClr val="F13535"/>
                </a:solidFill>
                <a:latin typeface="Modern No. 20"/>
                <a:cs typeface="Modern No. 20"/>
              </a:rPr>
              <a:t>Georgians involved in the Great Revival Movement of the early 1800s</a:t>
            </a:r>
          </a:p>
          <a:p>
            <a:pPr lvl="0">
              <a:buFont typeface="Wingdings" charset="2"/>
              <a:buChar char="Ø"/>
            </a:pPr>
            <a:r>
              <a:rPr lang="en-US" sz="2857" dirty="0" smtClean="0">
                <a:solidFill>
                  <a:srgbClr val="F13535"/>
                </a:solidFill>
                <a:latin typeface="Modern No. 20"/>
                <a:cs typeface="Modern No. 20"/>
              </a:rPr>
              <a:t>Religious revivals were popular, especially among Methodists</a:t>
            </a:r>
          </a:p>
          <a:p>
            <a:pPr lvl="0">
              <a:buFont typeface="Wingdings" charset="2"/>
              <a:buChar char="Ø"/>
            </a:pPr>
            <a:r>
              <a:rPr lang="en-US" sz="2857" dirty="0" smtClean="0">
                <a:solidFill>
                  <a:srgbClr val="F13535"/>
                </a:solidFill>
                <a:latin typeface="Modern No. 20"/>
                <a:cs typeface="Modern No. 20"/>
              </a:rPr>
              <a:t>By 1860, Georgia second only to Virginia in the South in number of churches</a:t>
            </a:r>
          </a:p>
          <a:p>
            <a:pPr lvl="0">
              <a:buFont typeface="Wingdings" charset="2"/>
              <a:buChar char="Ø"/>
            </a:pPr>
            <a:r>
              <a:rPr lang="en-US" sz="2857" dirty="0" smtClean="0">
                <a:solidFill>
                  <a:srgbClr val="F13535"/>
                </a:solidFill>
                <a:latin typeface="Modern No. 20"/>
                <a:cs typeface="Modern No. 20"/>
              </a:rPr>
              <a:t>Methodists and Baptists most common religions</a:t>
            </a:r>
          </a:p>
          <a:p>
            <a:endParaRPr lang="en-US" dirty="0"/>
          </a:p>
        </p:txBody>
      </p:sp>
      <p:pic>
        <p:nvPicPr>
          <p:cNvPr id="4" name="Picture 3" descr="chu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124" y="1521870"/>
            <a:ext cx="3670956" cy="3128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7" y="613302"/>
            <a:ext cx="4854222" cy="868362"/>
          </a:xfrm>
        </p:spPr>
        <p:txBody>
          <a:bodyPr/>
          <a:lstStyle/>
          <a:p>
            <a:r>
              <a:rPr lang="en-US" sz="5400" dirty="0" smtClean="0">
                <a:effectLst>
                  <a:outerShdw dir="13500000" sx="109000" sy="109000" kx="2700000" rotWithShape="0">
                    <a:srgbClr val="000000">
                      <a:alpha val="11000"/>
                    </a:srgbClr>
                  </a:outerShdw>
                </a:effectLst>
                <a:latin typeface="Bernard MT Condensed"/>
              </a:rPr>
              <a:t>States’ Rights</a:t>
            </a:r>
            <a:endParaRPr lang="en-US" sz="5400" dirty="0">
              <a:effectLst>
                <a:outerShdw dir="13500000" sx="109000" sy="109000" kx="2700000" rotWithShape="0">
                  <a:srgbClr val="000000">
                    <a:alpha val="11000"/>
                  </a:srgbClr>
                </a:outerShdw>
              </a:effectLst>
              <a:latin typeface="Bernard MT Condensed"/>
            </a:endParaRPr>
          </a:p>
        </p:txBody>
      </p:sp>
      <p:pic>
        <p:nvPicPr>
          <p:cNvPr id="4" name="Content Placeholder 3" descr="requirement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274" r="-3274"/>
          <a:stretch>
            <a:fillRect/>
          </a:stretch>
        </p:blipFill>
        <p:spPr>
          <a:xfrm>
            <a:off x="5105401" y="232569"/>
            <a:ext cx="3385030" cy="1877306"/>
          </a:xfrm>
        </p:spPr>
      </p:pic>
      <p:sp>
        <p:nvSpPr>
          <p:cNvPr id="6" name="TextBox 5"/>
          <p:cNvSpPr txBox="1"/>
          <p:nvPr/>
        </p:nvSpPr>
        <p:spPr>
          <a:xfrm>
            <a:off x="631948" y="2171976"/>
            <a:ext cx="8085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400" b="1" dirty="0" smtClean="0"/>
              <a:t>States’ rights</a:t>
            </a:r>
            <a:r>
              <a:rPr lang="en-US" sz="2400" dirty="0" smtClean="0"/>
              <a:t>: the belief that the state’s interests should take precedence over the interests of the national government</a:t>
            </a:r>
          </a:p>
          <a:p>
            <a:pPr>
              <a:buFont typeface="Wingdings" charset="2"/>
              <a:buChar char="²"/>
            </a:pPr>
            <a:r>
              <a:rPr lang="en-US" sz="2400" dirty="0" smtClean="0"/>
              <a:t>Clearest difference between North and South</a:t>
            </a:r>
          </a:p>
          <a:p>
            <a:endParaRPr lang="en-US" dirty="0" smtClean="0"/>
          </a:p>
          <a:p>
            <a:pPr>
              <a:buFont typeface="Wingdings" charset="2"/>
              <a:buChar char="²"/>
            </a:pPr>
            <a:endParaRPr lang="en-US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3542593"/>
          <a:ext cx="6096000" cy="311326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552947">
                <a:tc>
                  <a:txBody>
                    <a:bodyPr/>
                    <a:lstStyle/>
                    <a:p>
                      <a:r>
                        <a:rPr lang="en-US" dirty="0" smtClean="0"/>
                        <a:t>North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</a:t>
                      </a:r>
                      <a:endParaRPr lang="en-US" dirty="0"/>
                    </a:p>
                  </a:txBody>
                  <a:tcPr anchor="ctr" anchorCtr="1"/>
                </a:tc>
              </a:tr>
              <a:tr h="2357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believed that political decisions should be made that would benefit the entire country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All states should abide by laws made by Congress,</a:t>
                      </a:r>
                      <a:r>
                        <a:rPr lang="en-US" baseline="0" dirty="0" smtClean="0"/>
                        <a:t> signed by the President, or decreed by the courts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Thought</a:t>
                      </a:r>
                      <a:r>
                        <a:rPr lang="en-US" baseline="0" dirty="0" smtClean="0"/>
                        <a:t> states had the right to govern themselves and decide what would be best for their own needs and situation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Politicians from the North could not possibly understand or care about Southern states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Doctrine of Nullification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Content Placeholder 3" descr="10th-amendmen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157" r="-40157"/>
          <a:stretch>
            <a:fillRect/>
          </a:stretch>
        </p:blipFill>
        <p:spPr>
          <a:xfrm>
            <a:off x="-630359" y="1651130"/>
            <a:ext cx="6088418" cy="4784392"/>
          </a:xfrm>
        </p:spPr>
      </p:pic>
      <p:sp>
        <p:nvSpPr>
          <p:cNvPr id="5" name="TextBox 4"/>
          <p:cNvSpPr txBox="1"/>
          <p:nvPr/>
        </p:nvSpPr>
        <p:spPr>
          <a:xfrm>
            <a:off x="4435623" y="2124340"/>
            <a:ext cx="44356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Southerners understood the 10</a:t>
            </a:r>
            <a:r>
              <a:rPr lang="en-US" sz="2000" baseline="30000" dirty="0" smtClean="0">
                <a:solidFill>
                  <a:srgbClr val="0000FF"/>
                </a:solidFill>
              </a:rPr>
              <a:t>th</a:t>
            </a:r>
            <a:r>
              <a:rPr lang="en-US" sz="2000" dirty="0" smtClean="0">
                <a:solidFill>
                  <a:srgbClr val="0000FF"/>
                </a:solidFill>
              </a:rPr>
              <a:t> Amendment to mean that they could ignore federal laws which they believed violated the Constitution 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This belief is known as the </a:t>
            </a:r>
            <a:r>
              <a:rPr lang="en-US" sz="2000" b="1" dirty="0" smtClean="0">
                <a:solidFill>
                  <a:srgbClr val="0000FF"/>
                </a:solidFill>
              </a:rPr>
              <a:t>doctrine of nullification</a:t>
            </a:r>
            <a:r>
              <a:rPr lang="en-US" sz="2000" dirty="0" smtClean="0">
                <a:solidFill>
                  <a:srgbClr val="0000FF"/>
                </a:solidFill>
              </a:rPr>
              <a:t>: claimed that state authority could “nullify” (cancel) national laws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In 1832, South Carolina nullified a federal tariff or tax on British imported goods because they felt it was unfair to Southern consumers; S.C. threatened to secede, causing the U.S. government to back off and lower the tariff</a:t>
            </a:r>
          </a:p>
          <a:p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96" y="503238"/>
            <a:ext cx="7890615" cy="86836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Southern Class Structure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92" y="1923909"/>
            <a:ext cx="8010762" cy="37564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Papyrus"/>
              </a:rPr>
              <a:t>Northern class structure based on wealth and allowed people to move upward </a:t>
            </a:r>
          </a:p>
          <a:p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Papyrus"/>
              </a:rPr>
              <a:t>In the South, social structure based on class and being “born into the right family,” making it more difficult to move upward from one group to another</a:t>
            </a:r>
          </a:p>
          <a:p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Papyrus"/>
              </a:rPr>
              <a:t>Divided into six groups: planters, farmers with slaves, merchants and “people of letters,” yeoman farmer and poor whites, free blacks, and slaves</a:t>
            </a:r>
          </a:p>
          <a:p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  <a:latin typeface="Papyr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673" y="623365"/>
            <a:ext cx="5590670" cy="868362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pple Chancery"/>
              </a:rPr>
              <a:t>Missouri Compromise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pple Chancery"/>
            </a:endParaRPr>
          </a:p>
        </p:txBody>
      </p:sp>
      <p:pic>
        <p:nvPicPr>
          <p:cNvPr id="4" name="Content Placeholder 3" descr="missouri-compromise-hi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301" r="-8301"/>
          <a:stretch>
            <a:fillRect/>
          </a:stretch>
        </p:blipFill>
        <p:spPr>
          <a:xfrm>
            <a:off x="-29619" y="156326"/>
            <a:ext cx="3709876" cy="2057463"/>
          </a:xfrm>
        </p:spPr>
      </p:pic>
      <p:sp>
        <p:nvSpPr>
          <p:cNvPr id="6" name="Rectangle 5"/>
          <p:cNvSpPr/>
          <p:nvPr/>
        </p:nvSpPr>
        <p:spPr>
          <a:xfrm>
            <a:off x="670150" y="2662794"/>
            <a:ext cx="7953006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charset="2"/>
              <a:buChar char="v"/>
            </a:pPr>
            <a:r>
              <a:rPr lang="en-US" sz="2800" dirty="0" smtClean="0"/>
              <a:t>In 1820, Missouri was set to become a new slave state.</a:t>
            </a:r>
          </a:p>
          <a:p>
            <a:pPr lvl="0">
              <a:buFont typeface="Wingdings" charset="2"/>
              <a:buChar char="v"/>
            </a:pPr>
            <a:r>
              <a:rPr lang="en-US" sz="2800" dirty="0" smtClean="0"/>
              <a:t>Congress had to keep a balance between the number of free and slave states. </a:t>
            </a:r>
          </a:p>
          <a:p>
            <a:pPr lvl="0">
              <a:buFont typeface="Wingdings" charset="2"/>
              <a:buChar char="v"/>
            </a:pPr>
            <a:r>
              <a:rPr lang="en-US" sz="2800" dirty="0" smtClean="0"/>
              <a:t>Maine would enter Union as a free state, Missouri admitted as a slave state </a:t>
            </a:r>
          </a:p>
          <a:p>
            <a:pPr lvl="0">
              <a:buFont typeface="Wingdings" charset="2"/>
              <a:buChar char="v"/>
            </a:pPr>
            <a:r>
              <a:rPr lang="en-US" sz="2800" dirty="0" smtClean="0"/>
              <a:t>Slavery was banned north of latitude 36°30’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74090"/>
            <a:ext cx="7313613" cy="868362"/>
          </a:xfrm>
        </p:spPr>
        <p:txBody>
          <a:bodyPr/>
          <a:lstStyle/>
          <a:p>
            <a:r>
              <a:rPr lang="en-US" sz="2400" dirty="0" smtClean="0"/>
              <a:t>The United States after the Missouri Compromise</a:t>
            </a:r>
            <a:endParaRPr lang="en-US" sz="2400" dirty="0"/>
          </a:p>
        </p:txBody>
      </p:sp>
      <p:pic>
        <p:nvPicPr>
          <p:cNvPr id="4" name="Content Placeholder 3" descr="Missouri_Compromise_m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194" r="-12194"/>
          <a:stretch>
            <a:fillRect/>
          </a:stretch>
        </p:blipFill>
        <p:spPr>
          <a:xfrm>
            <a:off x="-993056" y="548282"/>
            <a:ext cx="11114012" cy="6163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>
                <a:solidFill>
                  <a:srgbClr val="660066"/>
                </a:solidFill>
                <a:latin typeface="Impact"/>
                <a:cs typeface="Impact"/>
              </a:rPr>
              <a:t>Dred</a:t>
            </a:r>
            <a:r>
              <a:rPr lang="en-US" sz="6000" dirty="0" smtClean="0">
                <a:solidFill>
                  <a:srgbClr val="660066"/>
                </a:solidFill>
                <a:latin typeface="Impact"/>
                <a:cs typeface="Impact"/>
              </a:rPr>
              <a:t> Scott Decision</a:t>
            </a:r>
            <a:endParaRPr lang="en-US" sz="6000" dirty="0">
              <a:solidFill>
                <a:srgbClr val="660066"/>
              </a:solidFill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552" y="1735137"/>
            <a:ext cx="4783973" cy="471743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660066"/>
                </a:solidFill>
              </a:rPr>
              <a:t>In 1834, </a:t>
            </a:r>
            <a:r>
              <a:rPr lang="en-US" dirty="0" err="1" smtClean="0">
                <a:solidFill>
                  <a:srgbClr val="660066"/>
                </a:solidFill>
              </a:rPr>
              <a:t>Dred</a:t>
            </a:r>
            <a:r>
              <a:rPr lang="en-US" dirty="0" smtClean="0">
                <a:solidFill>
                  <a:srgbClr val="660066"/>
                </a:solidFill>
              </a:rPr>
              <a:t> Scott, a slave, was taken by his owner from the slave state of Missouri to the free state of Illinois and later to Wisconsin, also a free state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660066"/>
                </a:solidFill>
              </a:rPr>
              <a:t>Upon return to Missouri, Scott filed a lawsuit claiming he was free since he had lived in a free state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660066"/>
                </a:solidFill>
              </a:rPr>
              <a:t>Brought to the U.S. Supreme Court in 1857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660066"/>
                </a:solidFill>
              </a:rPr>
              <a:t>Said Scott could not sue because he was a slave, and slaves were not citizens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660066"/>
                </a:solidFill>
              </a:rPr>
              <a:t>Court also ruled that Congress had no right to stop slavery in territories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4" name="Picture 3" descr="dredsco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60" y="2104222"/>
            <a:ext cx="2857500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18"/>
            <a:ext cx="7313613" cy="86836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Sectionalism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76" y="1220308"/>
            <a:ext cx="8229600" cy="2332038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Sectionalism</a:t>
            </a:r>
            <a:r>
              <a:rPr lang="en-US" dirty="0" smtClean="0">
                <a:solidFill>
                  <a:srgbClr val="FF0000"/>
                </a:solidFill>
              </a:rPr>
              <a:t>: the belief by the people in a given region or area that their ideas and interests are better and more important than those of another regions or area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As the country moved westward, the issue of slavery would have to sorted out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sectionlaism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56" y="3483702"/>
            <a:ext cx="5853495" cy="3209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6694"/>
            <a:ext cx="7313613" cy="868362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esdemona"/>
              </a:rPr>
              <a:t>Compromise of 1850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Desdemo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5" y="1356484"/>
            <a:ext cx="4909810" cy="5490789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Bookman Old Style"/>
              </a:rPr>
              <a:t>By 1849, California’s population had reached over 100,000, enough to ask for statehood.  Yet, California’s constitution prohibited slavery.  If California were to join the Union as a free state, there would no longer be a balance of free and slave states.</a:t>
            </a:r>
          </a:p>
          <a:p>
            <a:pPr lvl="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Bookman Old Style"/>
              </a:rPr>
              <a:t>For eight months, Congress tried to agree on what to do about California.  This was later called “The Great Debate.”</a:t>
            </a:r>
          </a:p>
          <a:p>
            <a:pPr lvl="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Bookman Old Style"/>
              </a:rPr>
              <a:t>California would enter Union as a free state</a:t>
            </a:r>
          </a:p>
          <a:p>
            <a:pPr lvl="0"/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 descr="califor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626" y="1710641"/>
            <a:ext cx="3694336" cy="429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Desdemona"/>
              </a:rPr>
              <a:t>Compromise of 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96" y="1526049"/>
            <a:ext cx="8229600" cy="4531020"/>
          </a:xfrm>
        </p:spPr>
        <p:txBody>
          <a:bodyPr>
            <a:noAutofit/>
          </a:bodyPr>
          <a:lstStyle/>
          <a:p>
            <a:pPr lvl="0">
              <a:buFont typeface="Courier New"/>
              <a:buChar char="o"/>
            </a:pPr>
            <a:r>
              <a:rPr lang="en-US" dirty="0" smtClean="0">
                <a:solidFill>
                  <a:srgbClr val="000090"/>
                </a:solidFill>
                <a:latin typeface="Chalkboard"/>
              </a:rPr>
              <a:t>New Mexico territory would not become part of Texas or a guaranteed slave state</a:t>
            </a:r>
          </a:p>
          <a:p>
            <a:pPr lvl="0">
              <a:buFont typeface="Courier New"/>
              <a:buChar char="o"/>
            </a:pPr>
            <a:r>
              <a:rPr lang="en-US" dirty="0" smtClean="0">
                <a:solidFill>
                  <a:srgbClr val="000090"/>
                </a:solidFill>
                <a:latin typeface="Chalkboard"/>
              </a:rPr>
              <a:t>The District of Columbia  would no longer trade slaves, but slave owners there could keep their slaves</a:t>
            </a:r>
          </a:p>
          <a:p>
            <a:pPr lvl="0">
              <a:buFont typeface="Courier New"/>
              <a:buChar char="o"/>
            </a:pPr>
            <a:r>
              <a:rPr lang="en-US" dirty="0" smtClean="0">
                <a:solidFill>
                  <a:srgbClr val="000090"/>
                </a:solidFill>
                <a:latin typeface="Chalkboard"/>
              </a:rPr>
              <a:t>Runaway slaves could be returned to their owners in slave states</a:t>
            </a:r>
          </a:p>
          <a:p>
            <a:pPr lvl="0">
              <a:buFont typeface="Courier New"/>
              <a:buChar char="o"/>
            </a:pPr>
            <a:r>
              <a:rPr lang="en-US" dirty="0" smtClean="0">
                <a:solidFill>
                  <a:srgbClr val="000090"/>
                </a:solidFill>
                <a:latin typeface="Chalkboard"/>
              </a:rPr>
              <a:t>Utah and New Mexico territories could decide if they wanted to allow slaves or not</a:t>
            </a:r>
          </a:p>
          <a:p>
            <a:pPr lvl="0">
              <a:buFont typeface="Courier New"/>
              <a:buChar char="o"/>
            </a:pPr>
            <a:r>
              <a:rPr lang="en-US" dirty="0" smtClean="0">
                <a:solidFill>
                  <a:srgbClr val="000090"/>
                </a:solidFill>
                <a:latin typeface="Chalkboard"/>
              </a:rPr>
              <a:t>Fugitive Slave Act: stated that slaves who ran away to free states would be returned to their owners</a:t>
            </a:r>
          </a:p>
          <a:p>
            <a:pPr>
              <a:buFont typeface="Courier New"/>
              <a:buChar char="o"/>
            </a:pPr>
            <a:endParaRPr lang="en-US" dirty="0">
              <a:solidFill>
                <a:srgbClr val="000090"/>
              </a:solidFill>
              <a:latin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17646"/>
            <a:ext cx="7313613" cy="868362"/>
          </a:xfrm>
        </p:spPr>
        <p:txBody>
          <a:bodyPr/>
          <a:lstStyle/>
          <a:p>
            <a:r>
              <a:rPr lang="en-US" sz="2000" dirty="0" smtClean="0"/>
              <a:t>U.S. after Compromise of 1850</a:t>
            </a:r>
            <a:endParaRPr lang="en-US" sz="2000" dirty="0"/>
          </a:p>
        </p:txBody>
      </p:sp>
      <p:pic>
        <p:nvPicPr>
          <p:cNvPr id="4" name="Content Placeholder 3" descr="cee77675a7d42f987d88e7f80c4e81d5_1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827" r="-8827"/>
          <a:stretch>
            <a:fillRect/>
          </a:stretch>
        </p:blipFill>
        <p:spPr>
          <a:xfrm>
            <a:off x="-764715" y="706919"/>
            <a:ext cx="10692602" cy="5930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892" y="125696"/>
            <a:ext cx="7313613" cy="86836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Herculanum"/>
                <a:cs typeface="Herculanum"/>
              </a:rPr>
              <a:t>Georgia Platform</a:t>
            </a:r>
            <a:endParaRPr lang="en-US" sz="5400" b="1" dirty="0">
              <a:solidFill>
                <a:srgbClr val="FF0000"/>
              </a:solidFill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881" y="2118905"/>
            <a:ext cx="4904119" cy="4683109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Two Georgia congressmen who played key roles in securing support for the Compromise of 1850 among southerners were Robert Toombs and Alexander Stephens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Georgia called a special convention to vote on whether to accept the compromise and remain in the Union or not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Georgia Platform</a:t>
            </a:r>
            <a:r>
              <a:rPr lang="en-US" dirty="0" smtClean="0">
                <a:solidFill>
                  <a:srgbClr val="FF0000"/>
                </a:solidFill>
              </a:rPr>
              <a:t> stated that the state accepted the Compromise of 1850, but it would not hesitate to resist any effort by Congress to outlaw slavery in new territories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toomb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4" y="1251473"/>
            <a:ext cx="2324878" cy="3208987"/>
          </a:xfrm>
          <a:prstGeom prst="rect">
            <a:avLst/>
          </a:prstGeom>
        </p:spPr>
      </p:pic>
      <p:pic>
        <p:nvPicPr>
          <p:cNvPr id="5" name="Picture 4" descr="Alexander-Steph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863" y="3329252"/>
            <a:ext cx="2326018" cy="3449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2782" y="2248103"/>
            <a:ext cx="16035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Robert Toombs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512" y="5474388"/>
            <a:ext cx="20007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Alexander Stephens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369"/>
            <a:ext cx="7538157" cy="120420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Kansas-Nebraska Act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48" y="1380882"/>
            <a:ext cx="4560441" cy="5742530"/>
          </a:xfrm>
        </p:spPr>
        <p:txBody>
          <a:bodyPr>
            <a:noAutofit/>
          </a:bodyPr>
          <a:lstStyle/>
          <a:p>
            <a:pPr lvl="0">
              <a:spcBef>
                <a:spcPts val="200"/>
              </a:spcBef>
              <a:buFont typeface="Wingdings" charset="2"/>
              <a:buChar char=""/>
            </a:pPr>
            <a:r>
              <a:rPr lang="en-US" sz="1800" dirty="0" smtClean="0">
                <a:solidFill>
                  <a:schemeClr val="accent1"/>
                </a:solidFill>
                <a:latin typeface="Georgia"/>
              </a:rPr>
              <a:t>Created the territories of Kansas and Nebraska</a:t>
            </a:r>
          </a:p>
          <a:p>
            <a:pPr lvl="0">
              <a:spcBef>
                <a:spcPts val="200"/>
              </a:spcBef>
              <a:buFont typeface="Wingdings" charset="2"/>
              <a:buChar char=""/>
            </a:pPr>
            <a:r>
              <a:rPr lang="en-US" sz="1800" dirty="0" smtClean="0">
                <a:solidFill>
                  <a:schemeClr val="accent1"/>
                </a:solidFill>
                <a:latin typeface="Georgia"/>
              </a:rPr>
              <a:t>Those territories had right of popular sovereignty </a:t>
            </a:r>
          </a:p>
          <a:p>
            <a:pPr lvl="0">
              <a:spcBef>
                <a:spcPts val="200"/>
              </a:spcBef>
              <a:buFont typeface="Wingdings" charset="2"/>
              <a:buChar char=""/>
            </a:pPr>
            <a:r>
              <a:rPr lang="en-US" sz="1800" b="1" dirty="0" smtClean="0">
                <a:solidFill>
                  <a:schemeClr val="accent1"/>
                </a:solidFill>
                <a:latin typeface="Georgia"/>
              </a:rPr>
              <a:t>Popular Sovereignty</a:t>
            </a:r>
            <a:r>
              <a:rPr lang="en-US" sz="1800" dirty="0" smtClean="0">
                <a:solidFill>
                  <a:schemeClr val="accent1"/>
                </a:solidFill>
                <a:latin typeface="Georgia"/>
              </a:rPr>
              <a:t>:</a:t>
            </a:r>
            <a:r>
              <a:rPr lang="en-US" sz="1800" b="1" dirty="0" smtClean="0">
                <a:solidFill>
                  <a:schemeClr val="accent1"/>
                </a:solidFill>
                <a:latin typeface="Georgia"/>
              </a:rPr>
              <a:t> </a:t>
            </a:r>
            <a:r>
              <a:rPr lang="en-US" sz="1800" dirty="0" smtClean="0">
                <a:solidFill>
                  <a:schemeClr val="accent1"/>
                </a:solidFill>
                <a:latin typeface="Georgia"/>
              </a:rPr>
              <a:t>When a territory asked for statehood, the people could vote on whether they wanted to be a free state or slave state</a:t>
            </a:r>
          </a:p>
          <a:p>
            <a:pPr lvl="0">
              <a:spcBef>
                <a:spcPts val="200"/>
              </a:spcBef>
              <a:buFont typeface="Wingdings" charset="2"/>
              <a:buChar char=""/>
            </a:pPr>
            <a:r>
              <a:rPr lang="en-US" sz="1800" dirty="0" smtClean="0">
                <a:solidFill>
                  <a:schemeClr val="accent1"/>
                </a:solidFill>
                <a:latin typeface="Georgia"/>
              </a:rPr>
              <a:t>Northerners were angry because this changed the Missouri Compromise</a:t>
            </a:r>
          </a:p>
          <a:p>
            <a:pPr lvl="0">
              <a:spcBef>
                <a:spcPts val="200"/>
              </a:spcBef>
              <a:buFont typeface="Wingdings" charset="2"/>
              <a:buChar char=""/>
            </a:pPr>
            <a:r>
              <a:rPr lang="en-US" sz="1800" dirty="0" smtClean="0">
                <a:solidFill>
                  <a:schemeClr val="accent1"/>
                </a:solidFill>
                <a:latin typeface="Georgia"/>
              </a:rPr>
              <a:t>New territories had two groups of people: proslavery or free soil</a:t>
            </a:r>
          </a:p>
          <a:p>
            <a:pPr lvl="0">
              <a:spcBef>
                <a:spcPts val="200"/>
              </a:spcBef>
              <a:buFont typeface="Wingdings" charset="2"/>
              <a:buChar char=""/>
            </a:pPr>
            <a:r>
              <a:rPr lang="en-US" sz="1800" dirty="0" smtClean="0">
                <a:solidFill>
                  <a:schemeClr val="accent1"/>
                </a:solidFill>
                <a:latin typeface="Georgia"/>
              </a:rPr>
              <a:t>Free </a:t>
            </a:r>
            <a:r>
              <a:rPr lang="en-US" sz="1800" dirty="0" err="1" smtClean="0">
                <a:solidFill>
                  <a:schemeClr val="accent1"/>
                </a:solidFill>
                <a:latin typeface="Georgia"/>
              </a:rPr>
              <a:t>soilers</a:t>
            </a:r>
            <a:r>
              <a:rPr lang="en-US" sz="1800" dirty="0" smtClean="0">
                <a:solidFill>
                  <a:schemeClr val="accent1"/>
                </a:solidFill>
                <a:latin typeface="Georgia"/>
              </a:rPr>
              <a:t> were against slavery and also wanted land to be given to western settlers for farming</a:t>
            </a:r>
          </a:p>
          <a:p>
            <a:pPr lvl="0">
              <a:spcBef>
                <a:spcPts val="200"/>
              </a:spcBef>
              <a:buFont typeface="Wingdings" charset="2"/>
              <a:buChar char=""/>
            </a:pPr>
            <a:r>
              <a:rPr lang="en-US" sz="1800" dirty="0" smtClean="0">
                <a:solidFill>
                  <a:schemeClr val="accent1"/>
                </a:solidFill>
                <a:latin typeface="Georgia"/>
              </a:rPr>
              <a:t>Bloody fights broke out between proslavery and free </a:t>
            </a:r>
            <a:r>
              <a:rPr lang="en-US" sz="1800" dirty="0" err="1" smtClean="0">
                <a:solidFill>
                  <a:schemeClr val="accent1"/>
                </a:solidFill>
                <a:latin typeface="Georgia"/>
              </a:rPr>
              <a:t>soilers</a:t>
            </a:r>
            <a:endParaRPr lang="en-US" sz="1800" dirty="0" smtClean="0">
              <a:latin typeface="Georgia"/>
            </a:endParaRPr>
          </a:p>
          <a:p>
            <a:pPr>
              <a:spcBef>
                <a:spcPts val="200"/>
              </a:spcBef>
              <a:buFont typeface="Wingdings" charset="2"/>
              <a:buChar char=""/>
            </a:pPr>
            <a:endParaRPr lang="en-US" sz="1800" dirty="0" smtClean="0">
              <a:latin typeface="Georgia"/>
            </a:endParaRPr>
          </a:p>
          <a:p>
            <a:pPr>
              <a:spcBef>
                <a:spcPts val="200"/>
              </a:spcBef>
              <a:buFont typeface="Wingdings" charset="2"/>
              <a:buChar char=""/>
            </a:pPr>
            <a:endParaRPr lang="en-US" sz="1800" dirty="0">
              <a:latin typeface="Georgia"/>
            </a:endParaRPr>
          </a:p>
        </p:txBody>
      </p:sp>
      <p:pic>
        <p:nvPicPr>
          <p:cNvPr id="4" name="Content Placeholder 7" descr="1538073557_09fe30c586.jpg"/>
          <p:cNvPicPr>
            <a:picLocks noChangeAspect="1"/>
          </p:cNvPicPr>
          <p:nvPr/>
        </p:nvPicPr>
        <p:blipFill>
          <a:blip r:embed="rId2"/>
          <a:srcRect l="-9503" r="-9503"/>
          <a:stretch>
            <a:fillRect/>
          </a:stretch>
        </p:blipFill>
        <p:spPr>
          <a:xfrm>
            <a:off x="4679158" y="2558523"/>
            <a:ext cx="4687971" cy="2599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ansas1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700" r="-7700"/>
          <a:stretch>
            <a:fillRect/>
          </a:stretch>
        </p:blipFill>
        <p:spPr>
          <a:xfrm>
            <a:off x="-628592" y="145990"/>
            <a:ext cx="10409440" cy="6525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604" y="-286169"/>
            <a:ext cx="9486857" cy="1420671"/>
          </a:xfrm>
        </p:spPr>
        <p:txBody>
          <a:bodyPr/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Southern Class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2" y="1134502"/>
            <a:ext cx="8933324" cy="571277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Papyrus"/>
              </a:rPr>
              <a:t>Planters were divided into 2 categories – large and small.  By 1860, planters, who made up 1% of the population, were the wealthiest people in the United States.</a:t>
            </a:r>
          </a:p>
          <a:p>
            <a:r>
              <a:rPr lang="en-US" dirty="0" smtClean="0">
                <a:solidFill>
                  <a:schemeClr val="accent1"/>
                </a:solidFill>
                <a:latin typeface="Papyrus"/>
              </a:rPr>
              <a:t>Farmers who owned less than 20 slaves made up the small middle class.  The head of the household was directly involved in running the farm.</a:t>
            </a:r>
          </a:p>
          <a:p>
            <a:r>
              <a:rPr lang="en-US" dirty="0" smtClean="0">
                <a:solidFill>
                  <a:schemeClr val="accent1"/>
                </a:solidFill>
                <a:latin typeface="Papyrus"/>
              </a:rPr>
              <a:t>Merchants and “people of letters” included cotton brokers, merchants, teachers, doctors, ministers, newspaper publishers, and lawyers.</a:t>
            </a:r>
          </a:p>
          <a:p>
            <a:r>
              <a:rPr lang="en-US" dirty="0" smtClean="0">
                <a:solidFill>
                  <a:schemeClr val="accent1"/>
                </a:solidFill>
                <a:latin typeface="Papyrus"/>
              </a:rPr>
              <a:t>Yeoman farmers were by far the largest group of white southerners.  They were independent farmers who scrambled just to make a living.  Poor whites were considered the poorest yeoman farmers.</a:t>
            </a:r>
          </a:p>
          <a:p>
            <a:r>
              <a:rPr lang="en-US" dirty="0" smtClean="0">
                <a:solidFill>
                  <a:schemeClr val="accent1"/>
                </a:solidFill>
                <a:latin typeface="Papyrus"/>
              </a:rPr>
              <a:t>Free blacks were mostly concentrated in the Upper South.  Some free black owned slaves and small plantations.  Although they were “free,” they were denied most citizenship rights.</a:t>
            </a:r>
          </a:p>
          <a:p>
            <a:r>
              <a:rPr lang="en-US" dirty="0" smtClean="0">
                <a:solidFill>
                  <a:schemeClr val="accent1"/>
                </a:solidFill>
                <a:latin typeface="Papyrus"/>
              </a:rPr>
              <a:t>Slaves made up about 4 million of the total black population in the 1860s.  By 1860, 11.5% of slaves lived in Georgia.</a:t>
            </a:r>
          </a:p>
          <a:p>
            <a:endParaRPr lang="en-US" dirty="0" smtClean="0">
              <a:solidFill>
                <a:schemeClr val="accent1"/>
              </a:solidFill>
              <a:latin typeface="Papyrus"/>
            </a:endParaRPr>
          </a:p>
          <a:p>
            <a:endParaRPr lang="en-US" dirty="0" smtClean="0">
              <a:solidFill>
                <a:schemeClr val="accent1"/>
              </a:solidFill>
              <a:latin typeface="Papyrus"/>
            </a:endParaRPr>
          </a:p>
          <a:p>
            <a:endParaRPr lang="en-US" dirty="0">
              <a:solidFill>
                <a:schemeClr val="accent1"/>
              </a:solidFill>
              <a:latin typeface="Papyr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-mark-m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1280" r="-101280"/>
          <a:stretch>
            <a:fillRect/>
          </a:stretch>
        </p:blipFill>
        <p:spPr>
          <a:xfrm rot="20982000">
            <a:off x="391830" y="1830140"/>
            <a:ext cx="8352389" cy="4816962"/>
          </a:xfrm>
        </p:spPr>
      </p:pic>
      <p:pic>
        <p:nvPicPr>
          <p:cNvPr id="5" name="Content Placeholder 3" descr="question-mark-md.png"/>
          <p:cNvPicPr>
            <a:picLocks noChangeAspect="1"/>
          </p:cNvPicPr>
          <p:nvPr/>
        </p:nvPicPr>
        <p:blipFill>
          <a:blip r:embed="rId2"/>
          <a:srcRect l="-101280" r="-101280"/>
          <a:stretch>
            <a:fillRect/>
          </a:stretch>
        </p:blipFill>
        <p:spPr>
          <a:xfrm rot="2056638">
            <a:off x="2805692" y="579424"/>
            <a:ext cx="8335064" cy="4622550"/>
          </a:xfrm>
          <a:prstGeom prst="rect">
            <a:avLst/>
          </a:prstGeom>
        </p:spPr>
      </p:pic>
      <p:pic>
        <p:nvPicPr>
          <p:cNvPr id="6" name="Content Placeholder 3" descr="question-mark-md.png"/>
          <p:cNvPicPr>
            <a:picLocks noChangeAspect="1"/>
          </p:cNvPicPr>
          <p:nvPr/>
        </p:nvPicPr>
        <p:blipFill>
          <a:blip r:embed="rId2"/>
          <a:srcRect l="-101280" r="-101280"/>
          <a:stretch>
            <a:fillRect/>
          </a:stretch>
        </p:blipFill>
        <p:spPr>
          <a:xfrm>
            <a:off x="-2235125" y="422369"/>
            <a:ext cx="8030753" cy="44537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826970">
            <a:off x="446412" y="791862"/>
            <a:ext cx="2458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 the Missouri Compromise, which state entered the Union as free?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 rot="19507949">
            <a:off x="3342709" y="1974966"/>
            <a:ext cx="1861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did the South benefit from the Compromise of 1850?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20851640">
            <a:off x="6438672" y="1313181"/>
            <a:ext cx="231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is popular sovereignty?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0145"/>
            <a:ext cx="7313613" cy="868362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  <a:latin typeface="Wide Latin"/>
                <a:cs typeface="Wide Latin"/>
              </a:rPr>
              <a:t>Antebellum Georgia Politics</a:t>
            </a:r>
            <a:endParaRPr lang="en-US" sz="4000" dirty="0">
              <a:solidFill>
                <a:srgbClr val="0000FF"/>
              </a:solidFill>
              <a:latin typeface="Wide Latin"/>
              <a:cs typeface="Wide Lati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3287"/>
            <a:ext cx="4234732" cy="4056062"/>
          </a:xfrm>
        </p:spPr>
        <p:txBody>
          <a:bodyPr>
            <a:normAutofit fontScale="85000" lnSpcReduction="10000"/>
          </a:bodyPr>
          <a:lstStyle/>
          <a:p>
            <a:pPr lvl="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Imprint MT Shadow"/>
                <a:cs typeface="Imprint MT Shadow"/>
              </a:rPr>
              <a:t>Democrats and Whigs were two major political parties</a:t>
            </a:r>
          </a:p>
          <a:p>
            <a:pPr lvl="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Imprint MT Shadow"/>
                <a:cs typeface="Imprint MT Shadow"/>
              </a:rPr>
              <a:t>Democrats supported states’ rights; took strong stand for slavery</a:t>
            </a:r>
          </a:p>
          <a:p>
            <a:pPr lvl="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Imprint MT Shadow"/>
                <a:cs typeface="Imprint MT Shadow"/>
              </a:rPr>
              <a:t>Whigs mainly from upper social classes; favored moderate protective tariff and federal help for the South </a:t>
            </a:r>
          </a:p>
          <a:p>
            <a:pPr lvl="0"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Imprint MT Shadow"/>
                <a:cs typeface="Imprint MT Shadow"/>
              </a:rPr>
              <a:t>Most governors were Whigs; most legislators were Democrats</a:t>
            </a:r>
            <a:endParaRPr lang="en-US" dirty="0">
              <a:solidFill>
                <a:srgbClr val="0000FF"/>
              </a:solidFill>
              <a:latin typeface="Imprint MT Shadow"/>
              <a:cs typeface="Imprint MT Shadow"/>
            </a:endParaRPr>
          </a:p>
        </p:txBody>
      </p:sp>
      <p:pic>
        <p:nvPicPr>
          <p:cNvPr id="4" name="Picture 3" descr="politics clip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14" y="1735138"/>
            <a:ext cx="4396073" cy="418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931" y="211501"/>
            <a:ext cx="7313613" cy="868362"/>
          </a:xfrm>
        </p:spPr>
        <p:txBody>
          <a:bodyPr/>
          <a:lstStyle/>
          <a:p>
            <a:r>
              <a:rPr lang="en-US" sz="8000" dirty="0" smtClean="0">
                <a:solidFill>
                  <a:srgbClr val="0000FF"/>
                </a:solidFill>
                <a:latin typeface="Playbill"/>
                <a:cs typeface="Playbill"/>
              </a:rPr>
              <a:t>Know-Nothing Party</a:t>
            </a:r>
            <a:endParaRPr lang="en-US" sz="8000" dirty="0">
              <a:solidFill>
                <a:srgbClr val="0000FF"/>
              </a:solidFill>
              <a:latin typeface="Playbill"/>
              <a:cs typeface="Playbi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124" y="1632172"/>
            <a:ext cx="5163286" cy="4786076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charset="2"/>
              <a:buChar char=""/>
            </a:pPr>
            <a:r>
              <a:rPr lang="en-US" dirty="0" smtClean="0">
                <a:solidFill>
                  <a:srgbClr val="0000FF"/>
                </a:solidFill>
              </a:rPr>
              <a:t>Leading Georgians formed two new political parties; one party favored the Compromise of 1850 while the other did not</a:t>
            </a:r>
          </a:p>
          <a:p>
            <a:pPr lvl="0">
              <a:buFont typeface="Wingdings" charset="2"/>
              <a:buChar char=""/>
            </a:pPr>
            <a:r>
              <a:rPr lang="en-US" dirty="0" smtClean="0">
                <a:solidFill>
                  <a:srgbClr val="0000FF"/>
                </a:solidFill>
              </a:rPr>
              <a:t>A secret party, the Know-Nothing party, did not want immigrants to become citizens or anyone not born in the United States to hold political office</a:t>
            </a:r>
          </a:p>
          <a:p>
            <a:pPr lvl="0">
              <a:buFont typeface="Wingdings" charset="2"/>
              <a:buChar char=""/>
            </a:pPr>
            <a:r>
              <a:rPr lang="en-US" dirty="0" smtClean="0">
                <a:solidFill>
                  <a:srgbClr val="0000FF"/>
                </a:solidFill>
              </a:rPr>
              <a:t>Members answered all questions, “I don’t know” </a:t>
            </a:r>
          </a:p>
          <a:p>
            <a:pPr lvl="0">
              <a:buFont typeface="Wingdings" charset="2"/>
              <a:buChar char=""/>
            </a:pPr>
            <a:r>
              <a:rPr lang="en-US" dirty="0" smtClean="0">
                <a:solidFill>
                  <a:srgbClr val="0000FF"/>
                </a:solidFill>
              </a:rPr>
              <a:t>By 1856, Democrats were dominant party; Dem. Joseph E. Brown, elected governor in 1856, served during the Civil War        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question_clip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28197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92" y="211501"/>
            <a:ext cx="8229600" cy="868362"/>
          </a:xfrm>
        </p:spPr>
        <p:txBody>
          <a:bodyPr/>
          <a:lstStyle/>
          <a:p>
            <a:r>
              <a:rPr lang="en-US" sz="5400" dirty="0" smtClean="0">
                <a:solidFill>
                  <a:srgbClr val="0000FF"/>
                </a:solidFill>
                <a:latin typeface="Stencil"/>
                <a:cs typeface="Stencil"/>
              </a:rPr>
              <a:t>The Republican Party</a:t>
            </a:r>
            <a:endParaRPr lang="en-US" sz="5400" dirty="0">
              <a:solidFill>
                <a:srgbClr val="0000FF"/>
              </a:solidFill>
              <a:latin typeface="Stencil"/>
              <a:cs typeface="Stencil"/>
            </a:endParaRPr>
          </a:p>
        </p:txBody>
      </p:sp>
      <p:pic>
        <p:nvPicPr>
          <p:cNvPr id="4" name="Picture 3" descr="canstock74539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08" y="1251473"/>
            <a:ext cx="2695616" cy="31589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49" y="1984642"/>
            <a:ext cx="6466688" cy="4639537"/>
          </a:xfrm>
        </p:spPr>
        <p:txBody>
          <a:bodyPr/>
          <a:lstStyle/>
          <a:p>
            <a:pPr lvl="0">
              <a:buFont typeface="Wingdings" charset="2"/>
              <a:buChar char=""/>
            </a:pPr>
            <a:r>
              <a:rPr lang="en-US" dirty="0" smtClean="0">
                <a:solidFill>
                  <a:srgbClr val="0000FF"/>
                </a:solidFill>
                <a:latin typeface="PortagoITC TT"/>
                <a:cs typeface="PortagoITC TT"/>
              </a:rPr>
              <a:t>Republican Party formed in 1854 in free states</a:t>
            </a:r>
          </a:p>
          <a:p>
            <a:pPr lvl="0">
              <a:buFont typeface="Wingdings" charset="2"/>
              <a:buChar char=""/>
            </a:pPr>
            <a:r>
              <a:rPr lang="en-US" dirty="0" smtClean="0">
                <a:solidFill>
                  <a:srgbClr val="0000FF"/>
                </a:solidFill>
                <a:latin typeface="PortagoITC TT"/>
                <a:cs typeface="PortagoITC TT"/>
              </a:rPr>
              <a:t>Antislavery Whigs and Democrats joined</a:t>
            </a:r>
          </a:p>
          <a:p>
            <a:pPr lvl="0">
              <a:buFont typeface="Wingdings" charset="2"/>
              <a:buChar char=""/>
            </a:pPr>
            <a:r>
              <a:rPr lang="en-US" dirty="0" smtClean="0">
                <a:solidFill>
                  <a:srgbClr val="0000FF"/>
                </a:solidFill>
                <a:latin typeface="PortagoITC TT"/>
                <a:cs typeface="PortagoITC TT"/>
              </a:rPr>
              <a:t>Nominated Abraham Lincoln of Illinois as their candidate in 1860 </a:t>
            </a:r>
          </a:p>
          <a:p>
            <a:pPr lvl="0">
              <a:buFont typeface="Wingdings" charset="2"/>
              <a:buChar char=""/>
            </a:pPr>
            <a:r>
              <a:rPr lang="en-US" dirty="0" smtClean="0">
                <a:solidFill>
                  <a:srgbClr val="0000FF"/>
                </a:solidFill>
                <a:latin typeface="PortagoITC TT"/>
                <a:cs typeface="PortagoITC TT"/>
              </a:rPr>
              <a:t>Southern and Northern Democrats split over slavery issues and nominated separate candidates</a:t>
            </a:r>
          </a:p>
          <a:p>
            <a:pPr lvl="0">
              <a:buFont typeface="Wingdings" charset="2"/>
              <a:buChar char=""/>
            </a:pPr>
            <a:r>
              <a:rPr lang="en-US" dirty="0" smtClean="0">
                <a:solidFill>
                  <a:srgbClr val="0000FF"/>
                </a:solidFill>
                <a:latin typeface="PortagoITC TT"/>
                <a:cs typeface="PortagoITC TT"/>
              </a:rPr>
              <a:t>Southerners angrily viewed the plans of the Republicans as non-beneficial to the South</a:t>
            </a:r>
            <a:endParaRPr lang="en-US" dirty="0">
              <a:solidFill>
                <a:srgbClr val="0000FF"/>
              </a:solidFill>
              <a:latin typeface="PortagoITC TT"/>
              <a:cs typeface="PortagoITC T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8" y="22729"/>
            <a:ext cx="9040596" cy="1127065"/>
          </a:xfrm>
        </p:spPr>
        <p:txBody>
          <a:bodyPr/>
          <a:lstStyle/>
          <a:p>
            <a:r>
              <a:rPr lang="en-US" sz="54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Georgia and Lincoln’s Election</a:t>
            </a:r>
            <a:endParaRPr lang="en-US" sz="5400" dirty="0">
              <a:solidFill>
                <a:srgbClr val="0000FF"/>
              </a:solidFill>
              <a:latin typeface="Baskerville Old Face"/>
              <a:cs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6860" y="1374755"/>
            <a:ext cx="4904116" cy="5466083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charset="2"/>
              <a:buChar char="²"/>
            </a:pPr>
            <a:r>
              <a:rPr lang="en-US" sz="3273" dirty="0" smtClean="0">
                <a:solidFill>
                  <a:srgbClr val="0000FF"/>
                </a:solidFill>
              </a:rPr>
              <a:t>Georgians were, for the most part, for the Union; however, they were strongly for states’ rights</a:t>
            </a:r>
          </a:p>
          <a:p>
            <a:pPr lvl="0">
              <a:buFont typeface="Wingdings" charset="2"/>
              <a:buChar char="²"/>
            </a:pPr>
            <a:r>
              <a:rPr lang="en-US" sz="3273" dirty="0" smtClean="0">
                <a:solidFill>
                  <a:srgbClr val="0000FF"/>
                </a:solidFill>
              </a:rPr>
              <a:t>Despite lawmakers’ strong debates for and against secession, a Secession convention began in January 1861 in Milledgeville, the capital</a:t>
            </a:r>
          </a:p>
          <a:p>
            <a:pPr lvl="0">
              <a:buFont typeface="Wingdings" charset="2"/>
              <a:buChar char="²"/>
            </a:pPr>
            <a:r>
              <a:rPr lang="en-US" sz="3273" dirty="0" smtClean="0">
                <a:solidFill>
                  <a:srgbClr val="0000FF"/>
                </a:solidFill>
              </a:rPr>
              <a:t>A secession ordinance (bill) passed 208-89</a:t>
            </a:r>
          </a:p>
          <a:p>
            <a:pPr lvl="0">
              <a:buFont typeface="Wingdings" charset="2"/>
              <a:buChar char="²"/>
            </a:pPr>
            <a:r>
              <a:rPr lang="en-US" sz="3273" dirty="0" smtClean="0">
                <a:solidFill>
                  <a:srgbClr val="0000FF"/>
                </a:solidFill>
              </a:rPr>
              <a:t>The Southern states who seceded met in Montgomery, Alabama in February, 1861; they formed the Confederate States of America.  Robert Toombs named Secretary of State of the Confederate States of American (CSA)</a:t>
            </a:r>
          </a:p>
          <a:p>
            <a:pPr lvl="0">
              <a:buFont typeface="Wingdings" charset="2"/>
              <a:buChar char="²"/>
            </a:pPr>
            <a:r>
              <a:rPr lang="en-US" sz="3273" dirty="0" smtClean="0">
                <a:solidFill>
                  <a:srgbClr val="0000FF"/>
                </a:solidFill>
              </a:rPr>
              <a:t>Alexander H. Stephens named Vice-President</a:t>
            </a:r>
          </a:p>
          <a:p>
            <a:pPr lvl="0">
              <a:buFont typeface="Wingdings" charset="2"/>
              <a:buChar char="²"/>
            </a:pPr>
            <a:r>
              <a:rPr lang="en-US" sz="3273" dirty="0" smtClean="0">
                <a:solidFill>
                  <a:srgbClr val="0000FF"/>
                </a:solidFill>
              </a:rPr>
              <a:t>Governor Joseph E. Brown favored secession and used his terms as governor to prepare Georgia for war   </a:t>
            </a:r>
          </a:p>
          <a:p>
            <a:endParaRPr lang="en-US" dirty="0"/>
          </a:p>
        </p:txBody>
      </p:sp>
      <p:pic>
        <p:nvPicPr>
          <p:cNvPr id="4" name="Picture 3" descr="lincoln_1860_presEl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0" y="1374756"/>
            <a:ext cx="3940993" cy="4926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04025" y="652122"/>
            <a:ext cx="6219666" cy="2007847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Give Me Five</a:t>
            </a:r>
            <a:endParaRPr lang="en-US" sz="72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0851" y="25913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72681" y="3243442"/>
            <a:ext cx="6219665" cy="956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Rage Italic" pitchFamily="66" charset="0"/>
              </a:rPr>
              <a:t>Draw an outline of your hand and give me 5 reasons why Georgia seceded from the Union….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uthern_class_structur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9637" r="-49637"/>
          <a:stretch>
            <a:fillRect/>
          </a:stretch>
        </p:blipFill>
        <p:spPr>
          <a:xfrm>
            <a:off x="-1316897" y="120128"/>
            <a:ext cx="11963608" cy="6634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57185" y="119634"/>
            <a:ext cx="7550077" cy="7122346"/>
            <a:chOff x="757185" y="119634"/>
            <a:chExt cx="7550077" cy="7122346"/>
          </a:xfrm>
        </p:grpSpPr>
        <p:sp>
          <p:nvSpPr>
            <p:cNvPr id="10" name="Down Arrow 9"/>
            <p:cNvSpPr/>
            <p:nvPr/>
          </p:nvSpPr>
          <p:spPr>
            <a:xfrm>
              <a:off x="6419247" y="1338564"/>
              <a:ext cx="1888015" cy="422162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 smtClean="0"/>
                <a:t>Wealthiest to Poorest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37253" y="119634"/>
              <a:ext cx="308947" cy="666972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50767" y="119634"/>
              <a:ext cx="308947" cy="666972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46200" y="1218436"/>
              <a:ext cx="3104567" cy="6864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29036" y="291739"/>
              <a:ext cx="3104567" cy="6864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46200" y="2175357"/>
              <a:ext cx="3104567" cy="6864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46200" y="3102054"/>
              <a:ext cx="3104567" cy="6864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46200" y="4047964"/>
              <a:ext cx="3104567" cy="6864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46200" y="4972613"/>
              <a:ext cx="3104567" cy="6864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46200" y="5886251"/>
              <a:ext cx="3104567" cy="68644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7185" y="136795"/>
              <a:ext cx="707886" cy="7105185"/>
            </a:xfrm>
            <a:prstGeom prst="rect">
              <a:avLst/>
            </a:prstGeom>
            <a:noFill/>
          </p:spPr>
          <p:txBody>
            <a:bodyPr vert="wordArtVert" wrap="square" rtlCol="0" anchor="t" anchorCtr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3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Britannic Bold"/>
                </a:rPr>
                <a:t>Southern Social Ladder</a:t>
              </a:r>
              <a:endParaRPr lang="en-US" sz="3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12608" y="429028"/>
              <a:ext cx="1922342" cy="41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12608" y="5114004"/>
              <a:ext cx="1922342" cy="41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12608" y="6040701"/>
              <a:ext cx="1922342" cy="41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12608" y="4185253"/>
              <a:ext cx="1922342" cy="41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12608" y="3239342"/>
              <a:ext cx="1922342" cy="41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12608" y="2293432"/>
              <a:ext cx="1922342" cy="41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12608" y="1347522"/>
              <a:ext cx="1922342" cy="411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56" y="39891"/>
            <a:ext cx="8229600" cy="868362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Hard Work Simple Living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1112" y="808444"/>
            <a:ext cx="6174248" cy="5386710"/>
          </a:xfrm>
        </p:spPr>
        <p:txBody>
          <a:bodyPr>
            <a:noAutofit/>
          </a:bodyPr>
          <a:lstStyle/>
          <a:p>
            <a:pPr lvl="0">
              <a:spcBef>
                <a:spcPts val="200"/>
              </a:spcBef>
              <a:buSzPct val="75000"/>
              <a:buFont typeface="Wingdings" charset="2"/>
              <a:buChar char="Ø"/>
            </a:pPr>
            <a:r>
              <a:rPr lang="en-US" dirty="0" smtClean="0">
                <a:solidFill>
                  <a:srgbClr val="EE7E21"/>
                </a:solidFill>
                <a:latin typeface="Rockwell"/>
              </a:rPr>
              <a:t>Slaves worked long hours in swampy, flooded fields or in the cotton, tobacco, or rice fields six days a week</a:t>
            </a:r>
          </a:p>
          <a:p>
            <a:pPr lvl="0">
              <a:spcBef>
                <a:spcPts val="200"/>
              </a:spcBef>
              <a:buSzPct val="75000"/>
              <a:buFont typeface="Wingdings" charset="2"/>
              <a:buChar char="Ø"/>
            </a:pPr>
            <a:r>
              <a:rPr lang="en-US" dirty="0" smtClean="0">
                <a:solidFill>
                  <a:srgbClr val="EE7E21"/>
                </a:solidFill>
                <a:latin typeface="Rockwell"/>
              </a:rPr>
              <a:t>Work began at sun up and continued until sundown; the owner or overseer punished slaves who did not harvest enough</a:t>
            </a:r>
          </a:p>
          <a:p>
            <a:pPr lvl="0">
              <a:spcBef>
                <a:spcPts val="200"/>
              </a:spcBef>
              <a:buSzPct val="75000"/>
              <a:buFont typeface="Wingdings" charset="2"/>
              <a:buChar char="Ø"/>
            </a:pPr>
            <a:r>
              <a:rPr lang="en-US" dirty="0" smtClean="0">
                <a:solidFill>
                  <a:srgbClr val="EE7E21"/>
                </a:solidFill>
                <a:latin typeface="Rockwell"/>
              </a:rPr>
              <a:t>Drivers, older slaves trusted by the plantation owner, also supervised the field hands</a:t>
            </a:r>
          </a:p>
          <a:p>
            <a:pPr lvl="0">
              <a:spcBef>
                <a:spcPts val="200"/>
              </a:spcBef>
              <a:buSzPct val="75000"/>
              <a:buFont typeface="Wingdings" charset="2"/>
              <a:buChar char="Ø"/>
            </a:pPr>
            <a:r>
              <a:rPr lang="en-US" dirty="0" smtClean="0">
                <a:solidFill>
                  <a:srgbClr val="EE7E21"/>
                </a:solidFill>
                <a:latin typeface="Rockwell"/>
              </a:rPr>
              <a:t>Slave children, as young as five, also worked hard on the plantations and farms </a:t>
            </a:r>
          </a:p>
          <a:p>
            <a:pPr lvl="0">
              <a:spcBef>
                <a:spcPts val="200"/>
              </a:spcBef>
              <a:buSzPct val="75000"/>
              <a:buFont typeface="Wingdings" charset="2"/>
              <a:buChar char="Ø"/>
            </a:pPr>
            <a:r>
              <a:rPr lang="en-US" dirty="0" smtClean="0">
                <a:solidFill>
                  <a:srgbClr val="EE7E21"/>
                </a:solidFill>
                <a:latin typeface="Rockwell"/>
              </a:rPr>
              <a:t>Slave huts were small, very simply furnished, and crudely built; foods were basic</a:t>
            </a:r>
          </a:p>
          <a:p>
            <a:pPr>
              <a:spcBef>
                <a:spcPts val="200"/>
              </a:spcBef>
              <a:buSzPct val="75000"/>
              <a:buFont typeface="Wingdings" charset="2"/>
              <a:buChar char="Ø"/>
            </a:pPr>
            <a:endParaRPr lang="en-US" dirty="0">
              <a:solidFill>
                <a:srgbClr val="EE7E21"/>
              </a:solidFill>
              <a:latin typeface="Rockwell"/>
            </a:endParaRPr>
          </a:p>
        </p:txBody>
      </p:sp>
      <p:pic>
        <p:nvPicPr>
          <p:cNvPr id="5" name="Picture 4" descr="tabbyr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31" y="1916199"/>
            <a:ext cx="3208293" cy="364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5823"/>
            <a:ext cx="7313613" cy="868362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Slave Family Life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577" y="1597849"/>
            <a:ext cx="4835464" cy="48375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solidFill>
                  <a:srgbClr val="EE7E21"/>
                </a:solidFill>
                <a:latin typeface="Baskerville SemiBold"/>
              </a:rPr>
              <a:t>Slave families sometimes became separated</a:t>
            </a:r>
          </a:p>
          <a:p>
            <a:pPr lvl="0"/>
            <a:r>
              <a:rPr lang="en-US" dirty="0" smtClean="0">
                <a:solidFill>
                  <a:srgbClr val="EE7E21"/>
                </a:solidFill>
                <a:latin typeface="Baskerville SemiBold"/>
              </a:rPr>
              <a:t>Owners encouraged slave marriage; slave children became property of the woman slave’s owner</a:t>
            </a:r>
          </a:p>
          <a:p>
            <a:pPr lvl="0"/>
            <a:r>
              <a:rPr lang="en-US" dirty="0" smtClean="0">
                <a:solidFill>
                  <a:srgbClr val="EE7E21"/>
                </a:solidFill>
                <a:latin typeface="Baskerville SemiBold"/>
              </a:rPr>
              <a:t>Religion was important; black preachers spoke of freedom and justice</a:t>
            </a:r>
          </a:p>
          <a:p>
            <a:pPr lvl="0"/>
            <a:r>
              <a:rPr lang="en-US" dirty="0" smtClean="0">
                <a:solidFill>
                  <a:srgbClr val="EE7E21"/>
                </a:solidFill>
                <a:latin typeface="Baskerville SemiBold"/>
              </a:rPr>
              <a:t>Spiritual songs encouraged slaves throughout their lives</a:t>
            </a:r>
          </a:p>
          <a:p>
            <a:pPr lvl="0"/>
            <a:r>
              <a:rPr lang="en-US" dirty="0" smtClean="0">
                <a:solidFill>
                  <a:srgbClr val="EE7E21"/>
                </a:solidFill>
                <a:latin typeface="Baskerville SemiBold"/>
              </a:rPr>
              <a:t>Education was nearly nonexistent, although minimal reading and writing skills were permitted by some slave owners</a:t>
            </a:r>
          </a:p>
          <a:p>
            <a:endParaRPr lang="en-US" dirty="0"/>
          </a:p>
        </p:txBody>
      </p:sp>
      <p:pic>
        <p:nvPicPr>
          <p:cNvPr id="4" name="Picture 3" descr="image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4" y="1858660"/>
            <a:ext cx="3389621" cy="368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Slave Rebellions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564504" cy="3121450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u"/>
            </a:pPr>
            <a:r>
              <a:rPr lang="en-US" sz="2800" dirty="0" smtClean="0">
                <a:solidFill>
                  <a:srgbClr val="EE7E21"/>
                </a:solidFill>
                <a:latin typeface="Big Caslon Medium"/>
              </a:rPr>
              <a:t>1831 - Nat Turner led bloody rebellion in Virginia; between 57 and 85 people died; Turner was hanged</a:t>
            </a:r>
          </a:p>
          <a:p>
            <a:pPr lvl="0">
              <a:buFont typeface="Wingdings" charset="2"/>
              <a:buChar char="u"/>
            </a:pPr>
            <a:r>
              <a:rPr lang="en-US" sz="2800" dirty="0" smtClean="0">
                <a:solidFill>
                  <a:srgbClr val="EE7E21"/>
                </a:solidFill>
                <a:latin typeface="Big Caslon Medium"/>
              </a:rPr>
              <a:t>Nat Turner’s Rebellion and other unsuccessful insurrections prompted strict laws across the South designed to curtail slave movements, meetings, and efforts to learn to read and write</a:t>
            </a:r>
          </a:p>
          <a:p>
            <a:pPr lvl="0">
              <a:buFont typeface="Wingdings" charset="2"/>
              <a:buChar char="u"/>
            </a:pPr>
            <a:r>
              <a:rPr lang="en-US" sz="2800" dirty="0" smtClean="0">
                <a:solidFill>
                  <a:srgbClr val="EE7E21"/>
                </a:solidFill>
                <a:latin typeface="Big Caslon Medium"/>
              </a:rPr>
              <a:t>These laws applied to both slaves and freed blacks</a:t>
            </a:r>
          </a:p>
          <a:p>
            <a:pPr>
              <a:buFont typeface="Wingdings" charset="2"/>
              <a:buChar char="u"/>
            </a:pPr>
            <a:endParaRPr lang="en-US" sz="2800" dirty="0" smtClean="0">
              <a:solidFill>
                <a:srgbClr val="EE7E21"/>
              </a:solidFill>
              <a:latin typeface="Big Caslon Medium"/>
            </a:endParaRPr>
          </a:p>
          <a:p>
            <a:pPr>
              <a:buFont typeface="Wingdings" charset="2"/>
              <a:buChar char="u"/>
            </a:pPr>
            <a:endParaRPr lang="en-US" sz="2800" dirty="0">
              <a:solidFill>
                <a:srgbClr val="EE7E21"/>
              </a:solidFill>
              <a:latin typeface="Big Caslo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t_Turner_woodcu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070" r="-26070"/>
          <a:stretch>
            <a:fillRect/>
          </a:stretch>
        </p:blipFill>
        <p:spPr>
          <a:xfrm>
            <a:off x="-1621917" y="-17888"/>
            <a:ext cx="12544185" cy="6875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803</TotalTime>
  <Words>2003</Words>
  <Application>Microsoft Office PowerPoint</Application>
  <PresentationFormat>On-screen Show (4:3)</PresentationFormat>
  <Paragraphs>167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Inkwell</vt:lpstr>
      <vt:lpstr>Antebellum Georgia</vt:lpstr>
      <vt:lpstr>Southern Class Structure</vt:lpstr>
      <vt:lpstr>Southern Class Structure </vt:lpstr>
      <vt:lpstr>PowerPoint Presentation</vt:lpstr>
      <vt:lpstr>PowerPoint Presentation</vt:lpstr>
      <vt:lpstr>Hard Work Simple Living</vt:lpstr>
      <vt:lpstr>Slave Family Life</vt:lpstr>
      <vt:lpstr>Slave Rebellions</vt:lpstr>
      <vt:lpstr>PowerPoint Presentation</vt:lpstr>
      <vt:lpstr>Slave Codes</vt:lpstr>
      <vt:lpstr>John Brown</vt:lpstr>
      <vt:lpstr>The Underground Railroad</vt:lpstr>
      <vt:lpstr>Slavery Mini-Review</vt:lpstr>
      <vt:lpstr>Georgia’s Pre-War Economy</vt:lpstr>
      <vt:lpstr>Tariffs</vt:lpstr>
      <vt:lpstr>Education</vt:lpstr>
      <vt:lpstr>Religion</vt:lpstr>
      <vt:lpstr>States’ Rights</vt:lpstr>
      <vt:lpstr>Doctrine of Nullification</vt:lpstr>
      <vt:lpstr>Missouri Compromise</vt:lpstr>
      <vt:lpstr>The United States after the Missouri Compromise</vt:lpstr>
      <vt:lpstr>Dred Scott Decision</vt:lpstr>
      <vt:lpstr>Sectionalism</vt:lpstr>
      <vt:lpstr>Compromise of 1850</vt:lpstr>
      <vt:lpstr>Compromise of 1850</vt:lpstr>
      <vt:lpstr>U.S. after Compromise of 1850</vt:lpstr>
      <vt:lpstr>Georgia Platform</vt:lpstr>
      <vt:lpstr>Kansas-Nebraska Act </vt:lpstr>
      <vt:lpstr>PowerPoint Presentation</vt:lpstr>
      <vt:lpstr>PowerPoint Presentation</vt:lpstr>
      <vt:lpstr>Antebellum Georgia Politics</vt:lpstr>
      <vt:lpstr>Know-Nothing Party</vt:lpstr>
      <vt:lpstr>The Republican Party</vt:lpstr>
      <vt:lpstr>Georgia and Lincoln’s Election</vt:lpstr>
      <vt:lpstr>PowerPoint Presentation</vt:lpstr>
    </vt:vector>
  </TitlesOfParts>
  <Company>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Antebellum Georgia</dc:title>
  <dc:creator>Kali Gatlin</dc:creator>
  <cp:lastModifiedBy>Kali Gatlin</cp:lastModifiedBy>
  <cp:revision>71</cp:revision>
  <dcterms:created xsi:type="dcterms:W3CDTF">2011-11-18T00:21:07Z</dcterms:created>
  <dcterms:modified xsi:type="dcterms:W3CDTF">2013-02-05T13:44:25Z</dcterms:modified>
</cp:coreProperties>
</file>